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9" r:id="rId2"/>
    <p:sldId id="405" r:id="rId3"/>
    <p:sldId id="407" r:id="rId4"/>
    <p:sldId id="409" r:id="rId5"/>
    <p:sldId id="406" r:id="rId6"/>
    <p:sldId id="404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92F"/>
    <a:srgbClr val="000000"/>
    <a:srgbClr val="FF40FF"/>
    <a:srgbClr val="D0D0D0"/>
    <a:srgbClr val="FFFFFF"/>
    <a:srgbClr val="E03A3E"/>
    <a:srgbClr val="C7C8CA"/>
    <a:srgbClr val="4474C2"/>
    <a:srgbClr val="0373AC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8327" autoAdjust="0"/>
  </p:normalViewPr>
  <p:slideViewPr>
    <p:cSldViewPr snapToGrid="0" snapToObjects="1">
      <p:cViewPr varScale="1">
        <p:scale>
          <a:sx n="102" d="100"/>
          <a:sy n="102" d="100"/>
        </p:scale>
        <p:origin x="120" y="1032"/>
      </p:cViewPr>
      <p:guideLst/>
    </p:cSldViewPr>
  </p:slideViewPr>
  <p:outlineViewPr>
    <p:cViewPr>
      <p:scale>
        <a:sx n="33" d="100"/>
        <a:sy n="33" d="100"/>
      </p:scale>
      <p:origin x="0" y="-229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198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handoutMaster" Target="handoutMasters/handoutMaster1.xml" Id="rId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58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3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accent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://www.reedsmith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EA20-FCE4-D726-70AE-4A36236C4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634" y="4514262"/>
            <a:ext cx="1248691" cy="4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0991271-6876-0F89-4427-560BB970A936}"/>
              </a:ext>
            </a:extLst>
          </p:cNvPr>
          <p:cNvSpPr/>
          <p:nvPr userDrawn="1"/>
        </p:nvSpPr>
        <p:spPr>
          <a:xfrm>
            <a:off x="4589387" y="1179808"/>
            <a:ext cx="4061600" cy="347852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0758" y="1"/>
            <a:ext cx="4495446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4078288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400" y="1257300"/>
            <a:ext cx="3917627" cy="34798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5EEFBA4-6C76-14D6-0B14-83ABD63CA957}"/>
              </a:ext>
            </a:extLst>
          </p:cNvPr>
          <p:cNvSpPr/>
          <p:nvPr userDrawn="1"/>
        </p:nvSpPr>
        <p:spPr>
          <a:xfrm>
            <a:off x="4676000" y="1257299"/>
            <a:ext cx="4061600" cy="347980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7966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BF581D0-7644-C711-CF8D-F268B20EFB27}"/>
              </a:ext>
            </a:extLst>
          </p:cNvPr>
          <p:cNvSpPr/>
          <p:nvPr userDrawn="1"/>
        </p:nvSpPr>
        <p:spPr>
          <a:xfrm>
            <a:off x="4475180" y="0"/>
            <a:ext cx="4668819" cy="4757335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0758" y="1"/>
            <a:ext cx="4495446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24ED72F-35B6-058F-A240-428029E2F60F}"/>
              </a:ext>
            </a:extLst>
          </p:cNvPr>
          <p:cNvSpPr/>
          <p:nvPr userDrawn="1"/>
        </p:nvSpPr>
        <p:spPr>
          <a:xfrm>
            <a:off x="407988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F8CC3E4-3B32-575C-83CC-260021CCE1E9}"/>
              </a:ext>
            </a:extLst>
          </p:cNvPr>
          <p:cNvSpPr/>
          <p:nvPr userDrawn="1"/>
        </p:nvSpPr>
        <p:spPr>
          <a:xfrm>
            <a:off x="321375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0F6EF8-BBEA-105C-3EF6-A815BECE61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271724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45D5029-7283-B6D9-7F05-87559ABB448C}"/>
              </a:ext>
            </a:extLst>
          </p:cNvPr>
          <p:cNvSpPr/>
          <p:nvPr userDrawn="1"/>
        </p:nvSpPr>
        <p:spPr>
          <a:xfrm>
            <a:off x="-1" y="0"/>
            <a:ext cx="6003509" cy="5148667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2719 w 4507454"/>
              <a:gd name="connsiteY5" fmla="*/ 4689825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335114 w 4507454"/>
              <a:gd name="connsiteY4" fmla="*/ 5147738 h 5152913"/>
              <a:gd name="connsiteX5" fmla="*/ 4502719 w 4507454"/>
              <a:gd name="connsiteY5" fmla="*/ 4689825 h 5152913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913044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8089">
                <a:moveTo>
                  <a:pt x="4502719" y="4689825"/>
                </a:moveTo>
                <a:cubicBezTo>
                  <a:pt x="4504297" y="3126550"/>
                  <a:pt x="4505876" y="1563275"/>
                  <a:pt x="4507454" y="0"/>
                </a:cubicBezTo>
                <a:lnTo>
                  <a:pt x="0" y="0"/>
                </a:lnTo>
                <a:lnTo>
                  <a:pt x="0" y="5152913"/>
                </a:lnTo>
                <a:lnTo>
                  <a:pt x="2777288" y="5158089"/>
                </a:lnTo>
                <a:lnTo>
                  <a:pt x="4502719" y="4689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D32369-D0AD-86C6-A3CF-4D8D9ACF4BC8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546986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5470985" cy="34798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6F3C61A-E2D9-625C-7966-B8AFAC99B9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DD37030-CC68-2470-AA8D-6D712A51552B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2575044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9CD32369-D0AD-86C6-A3CF-4D8D9ACF4BC8}"/>
              </a:ext>
            </a:extLst>
          </p:cNvPr>
          <p:cNvSpPr/>
          <p:nvPr userDrawn="1"/>
        </p:nvSpPr>
        <p:spPr>
          <a:xfrm>
            <a:off x="6068124" y="323172"/>
            <a:ext cx="2577600" cy="425127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  <a:gd name="connsiteX0" fmla="*/ 0 w 6407524"/>
              <a:gd name="connsiteY0" fmla="*/ 4088374 h 4088374"/>
              <a:gd name="connsiteX1" fmla="*/ 25256 w 6407524"/>
              <a:gd name="connsiteY1" fmla="*/ 0 h 4088374"/>
              <a:gd name="connsiteX2" fmla="*/ 6407524 w 6407524"/>
              <a:gd name="connsiteY2" fmla="*/ 820738 h 4088374"/>
              <a:gd name="connsiteX3" fmla="*/ 6407524 w 6407524"/>
              <a:gd name="connsiteY3" fmla="*/ 3516874 h 4088374"/>
              <a:gd name="connsiteX4" fmla="*/ 0 w 6407524"/>
              <a:gd name="connsiteY4" fmla="*/ 4088374 h 4088374"/>
              <a:gd name="connsiteX0" fmla="*/ 0 w 6407524"/>
              <a:gd name="connsiteY0" fmla="*/ 4098145 h 4098145"/>
              <a:gd name="connsiteX1" fmla="*/ 25256 w 6407524"/>
              <a:gd name="connsiteY1" fmla="*/ 9771 h 4098145"/>
              <a:gd name="connsiteX2" fmla="*/ 6382268 w 6407524"/>
              <a:gd name="connsiteY2" fmla="*/ 0 h 4098145"/>
              <a:gd name="connsiteX3" fmla="*/ 6407524 w 6407524"/>
              <a:gd name="connsiteY3" fmla="*/ 3526645 h 4098145"/>
              <a:gd name="connsiteX4" fmla="*/ 0 w 6407524"/>
              <a:gd name="connsiteY4" fmla="*/ 4098145 h 4098145"/>
              <a:gd name="connsiteX0" fmla="*/ 0 w 6407524"/>
              <a:gd name="connsiteY0" fmla="*/ 4098145 h 4098145"/>
              <a:gd name="connsiteX1" fmla="*/ 25256 w 6407524"/>
              <a:gd name="connsiteY1" fmla="*/ 9771 h 4098145"/>
              <a:gd name="connsiteX2" fmla="*/ 6382268 w 6407524"/>
              <a:gd name="connsiteY2" fmla="*/ 0 h 4098145"/>
              <a:gd name="connsiteX3" fmla="*/ 6407524 w 6407524"/>
              <a:gd name="connsiteY3" fmla="*/ 3526645 h 4098145"/>
              <a:gd name="connsiteX4" fmla="*/ 0 w 6407524"/>
              <a:gd name="connsiteY4" fmla="*/ 4098145 h 4098145"/>
              <a:gd name="connsiteX0" fmla="*/ 0 w 6407524"/>
              <a:gd name="connsiteY0" fmla="*/ 4088374 h 4088374"/>
              <a:gd name="connsiteX1" fmla="*/ 25256 w 6407524"/>
              <a:gd name="connsiteY1" fmla="*/ 0 h 4088374"/>
              <a:gd name="connsiteX2" fmla="*/ 6407524 w 6407524"/>
              <a:gd name="connsiteY2" fmla="*/ 0 h 4088374"/>
              <a:gd name="connsiteX3" fmla="*/ 6407524 w 6407524"/>
              <a:gd name="connsiteY3" fmla="*/ 3516874 h 4088374"/>
              <a:gd name="connsiteX4" fmla="*/ 0 w 6407524"/>
              <a:gd name="connsiteY4" fmla="*/ 4088374 h 40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4088374">
                <a:moveTo>
                  <a:pt x="0" y="4088374"/>
                </a:moveTo>
                <a:lnTo>
                  <a:pt x="25256" y="0"/>
                </a:lnTo>
                <a:lnTo>
                  <a:pt x="6407524" y="0"/>
                </a:lnTo>
                <a:lnTo>
                  <a:pt x="6407524" y="3516874"/>
                </a:lnTo>
                <a:lnTo>
                  <a:pt x="0" y="4088374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" y="0"/>
            <a:ext cx="6003509" cy="5148667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2719 w 4507454"/>
              <a:gd name="connsiteY5" fmla="*/ 4689825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335114 w 4507454"/>
              <a:gd name="connsiteY4" fmla="*/ 5147738 h 5152913"/>
              <a:gd name="connsiteX5" fmla="*/ 4502719 w 4507454"/>
              <a:gd name="connsiteY5" fmla="*/ 4689825 h 5152913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913044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8089">
                <a:moveTo>
                  <a:pt x="4502719" y="4689825"/>
                </a:moveTo>
                <a:cubicBezTo>
                  <a:pt x="4504297" y="3126550"/>
                  <a:pt x="4505876" y="1563275"/>
                  <a:pt x="4507454" y="0"/>
                </a:cubicBezTo>
                <a:lnTo>
                  <a:pt x="0" y="0"/>
                </a:lnTo>
                <a:lnTo>
                  <a:pt x="0" y="5152913"/>
                </a:lnTo>
                <a:lnTo>
                  <a:pt x="2777288" y="5158089"/>
                </a:lnTo>
                <a:lnTo>
                  <a:pt x="4502719" y="4689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546986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5470985" cy="20955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6F3C61A-E2D9-625C-7966-B8AFAC99B9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434339"/>
            <a:ext cx="2581275" cy="4140107"/>
          </a:xfrm>
        </p:spPr>
        <p:txBody>
          <a:bodyPr lIns="180000" tIns="180000" rIns="180000" bIns="18000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DD37030-CC68-2470-AA8D-6D712A51552B}"/>
              </a:ext>
            </a:extLst>
          </p:cNvPr>
          <p:cNvSpPr/>
          <p:nvPr userDrawn="1"/>
        </p:nvSpPr>
        <p:spPr>
          <a:xfrm>
            <a:off x="6156325" y="434340"/>
            <a:ext cx="2600007" cy="422079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  <a:gd name="connsiteX0" fmla="*/ 0 w 6407524"/>
              <a:gd name="connsiteY0" fmla="*/ 4059062 h 4059062"/>
              <a:gd name="connsiteX1" fmla="*/ 0 w 6407524"/>
              <a:gd name="connsiteY1" fmla="*/ 0 h 4059062"/>
              <a:gd name="connsiteX2" fmla="*/ 6407524 w 6407524"/>
              <a:gd name="connsiteY2" fmla="*/ 791426 h 4059062"/>
              <a:gd name="connsiteX3" fmla="*/ 6407524 w 6407524"/>
              <a:gd name="connsiteY3" fmla="*/ 3487562 h 4059062"/>
              <a:gd name="connsiteX4" fmla="*/ 0 w 6407524"/>
              <a:gd name="connsiteY4" fmla="*/ 4059062 h 4059062"/>
              <a:gd name="connsiteX0" fmla="*/ 0 w 6432760"/>
              <a:gd name="connsiteY0" fmla="*/ 4059062 h 4059062"/>
              <a:gd name="connsiteX1" fmla="*/ 0 w 6432760"/>
              <a:gd name="connsiteY1" fmla="*/ 0 h 4059062"/>
              <a:gd name="connsiteX2" fmla="*/ 6432760 w 6432760"/>
              <a:gd name="connsiteY2" fmla="*/ 9771 h 4059062"/>
              <a:gd name="connsiteX3" fmla="*/ 6407524 w 6432760"/>
              <a:gd name="connsiteY3" fmla="*/ 3487562 h 4059062"/>
              <a:gd name="connsiteX4" fmla="*/ 0 w 6432760"/>
              <a:gd name="connsiteY4" fmla="*/ 4059062 h 4059062"/>
              <a:gd name="connsiteX0" fmla="*/ 0 w 6457996"/>
              <a:gd name="connsiteY0" fmla="*/ 4078603 h 4078603"/>
              <a:gd name="connsiteX1" fmla="*/ 0 w 6457996"/>
              <a:gd name="connsiteY1" fmla="*/ 19541 h 4078603"/>
              <a:gd name="connsiteX2" fmla="*/ 6457996 w 6457996"/>
              <a:gd name="connsiteY2" fmla="*/ 0 h 4078603"/>
              <a:gd name="connsiteX3" fmla="*/ 6407524 w 6457996"/>
              <a:gd name="connsiteY3" fmla="*/ 3507103 h 4078603"/>
              <a:gd name="connsiteX4" fmla="*/ 0 w 6457996"/>
              <a:gd name="connsiteY4" fmla="*/ 4078603 h 4078603"/>
              <a:gd name="connsiteX0" fmla="*/ 0 w 6457996"/>
              <a:gd name="connsiteY0" fmla="*/ 4059062 h 4059062"/>
              <a:gd name="connsiteX1" fmla="*/ 0 w 6457996"/>
              <a:gd name="connsiteY1" fmla="*/ 0 h 4059062"/>
              <a:gd name="connsiteX2" fmla="*/ 6457996 w 6457996"/>
              <a:gd name="connsiteY2" fmla="*/ 0 h 4059062"/>
              <a:gd name="connsiteX3" fmla="*/ 6407524 w 6457996"/>
              <a:gd name="connsiteY3" fmla="*/ 3487562 h 4059062"/>
              <a:gd name="connsiteX4" fmla="*/ 0 w 6457996"/>
              <a:gd name="connsiteY4" fmla="*/ 4059062 h 40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996" h="4059062">
                <a:moveTo>
                  <a:pt x="0" y="4059062"/>
                </a:moveTo>
                <a:lnTo>
                  <a:pt x="0" y="0"/>
                </a:lnTo>
                <a:lnTo>
                  <a:pt x="6457996" y="0"/>
                </a:lnTo>
                <a:lnTo>
                  <a:pt x="6407524" y="3487562"/>
                </a:lnTo>
                <a:lnTo>
                  <a:pt x="0" y="4059062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3700485-BF68-74CE-3382-380AC854757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4811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1F1E4E5-8036-80D9-1BFD-72F1D508619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14877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508DF27-ACCB-CCBB-2B6B-CAD2F07F35A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70716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F48368-E046-28FB-683D-67DF9096F11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80782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59BFAA-05F6-C290-37E2-C0E737148A26}"/>
              </a:ext>
            </a:extLst>
          </p:cNvPr>
          <p:cNvCxnSpPr/>
          <p:nvPr userDrawn="1"/>
        </p:nvCxnSpPr>
        <p:spPr>
          <a:xfrm>
            <a:off x="407988" y="3515360"/>
            <a:ext cx="546827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10039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F83D912E-610B-E0DE-A781-AC02FE87505A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DDBF510-7A72-A42B-0B93-4E4436AF9D8F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29488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3700485-BF68-74CE-3382-380AC854757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4811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1F1E4E5-8036-80D9-1BFD-72F1D508619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14877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508DF27-ACCB-CCBB-2B6B-CAD2F07F35A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70716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F48368-E046-28FB-683D-67DF9096F11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80782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CB0546-B4F6-DFF3-C1AF-76365ACA6BA4}"/>
              </a:ext>
            </a:extLst>
          </p:cNvPr>
          <p:cNvCxnSpPr>
            <a:cxnSpLocks/>
          </p:cNvCxnSpPr>
          <p:nvPr userDrawn="1"/>
        </p:nvCxnSpPr>
        <p:spPr>
          <a:xfrm>
            <a:off x="407988" y="3515360"/>
            <a:ext cx="8327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B9041BC2-0678-E606-FE24-659C687C8F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4083575" cy="2095499"/>
          </a:xfrm>
        </p:spPr>
        <p:txBody>
          <a:bodyPr rIns="18000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 b="0">
                <a:solidFill>
                  <a:schemeClr val="bg1"/>
                </a:solidFill>
              </a:defRPr>
            </a:lvl2pPr>
            <a:lvl3pPr>
              <a:defRPr sz="1000" b="0">
                <a:solidFill>
                  <a:schemeClr val="bg1"/>
                </a:solidFill>
              </a:defRPr>
            </a:lvl3pPr>
            <a:lvl4pPr>
              <a:buClrTx/>
              <a:defRPr sz="10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B63C1AC-0D09-C88B-AF00-156E3266748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52313" y="1265464"/>
            <a:ext cx="4083575" cy="2095499"/>
          </a:xfrm>
        </p:spPr>
        <p:txBody>
          <a:bodyPr rIns="18000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 b="0">
                <a:solidFill>
                  <a:schemeClr val="bg1"/>
                </a:solidFill>
              </a:defRPr>
            </a:lvl2pPr>
            <a:lvl3pPr>
              <a:defRPr sz="1000" b="0">
                <a:solidFill>
                  <a:schemeClr val="bg1"/>
                </a:solidFill>
              </a:defRPr>
            </a:lvl3pPr>
            <a:lvl4pPr>
              <a:buClrTx/>
              <a:defRPr sz="10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18FAB2A8-93E6-9EDF-EA88-A80C099FF65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07988" y="924004"/>
            <a:ext cx="8327900" cy="251358"/>
          </a:xfrm>
        </p:spPr>
        <p:txBody>
          <a:bodyPr rIns="180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39255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lumn image background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[Insert &gt; Header and Footer to change footer text]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135086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6400" y="1257298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4061600" cy="3135087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757816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77476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8552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059681"/>
      </p:ext>
    </p:extLst>
  </p:cSld>
  <p:clrMapOvr>
    <a:masterClrMapping/>
  </p:clrMapOvr>
</p:sldLayout>
</file>

<file path=ppt/slideLayouts/slideLayout1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B756505-0BBD-B428-A9FE-659B773C95BB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7948C49-4198-DC5F-CC4E-EB26457A116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E5421A7-D0FF-FB38-1784-AD92681262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156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A0C6B6-4A25-BA3D-DC11-2CF8355CC4C6}"/>
              </a:ext>
            </a:extLst>
          </p:cNvPr>
          <p:cNvSpPr/>
          <p:nvPr userDrawn="1"/>
        </p:nvSpPr>
        <p:spPr>
          <a:xfrm>
            <a:off x="3282156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CB3BFD0-9F64-A5E1-B3F9-5DC4F6DC5E5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629E97D-6EFE-06A3-9D6A-E20A312613E2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273483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hree content v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08B35C5-BA8B-1BBC-9E64-229B1A3EF992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B2C9675-B571-18DE-1791-14BDF2CA7D31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7373A8B-BC20-7E63-02D0-90873D272C94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67063"/>
            <a:ext cx="2579687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75806" y="1767063"/>
            <a:ext cx="2592388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156324" y="1767063"/>
            <a:ext cx="2579299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257300"/>
            <a:ext cx="2585649" cy="509763"/>
          </a:xfrm>
          <a:solidFill>
            <a:schemeClr val="accent1"/>
          </a:solidFill>
          <a:ln w="6350">
            <a:solidFill>
              <a:srgbClr val="E03A3E"/>
            </a:solidFill>
          </a:ln>
        </p:spPr>
        <p:txBody>
          <a:bodyPr lIns="0" rIns="0" anchor="ctr" anchorCtr="0"/>
          <a:lstStyle>
            <a:lvl1pPr algn="ctr" defTabSz="0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288118" y="1257300"/>
            <a:ext cx="2579688" cy="509763"/>
          </a:xfrm>
          <a:solidFill>
            <a:schemeClr val="accent1"/>
          </a:solidFill>
          <a:ln w="6350">
            <a:solidFill>
              <a:srgbClr val="878787"/>
            </a:solidFill>
          </a:ln>
        </p:spPr>
        <p:txBody>
          <a:bodyPr lIns="0" rIns="0" anchor="ctr" anchorCtr="0"/>
          <a:lstStyle>
            <a:lvl1pPr algn="ctr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156324" y="1257300"/>
            <a:ext cx="2578911" cy="509763"/>
          </a:xfrm>
          <a:solidFill>
            <a:schemeClr val="accent1"/>
          </a:solidFill>
          <a:ln w="6350">
            <a:solidFill>
              <a:srgbClr val="E03A3E"/>
            </a:solidFill>
          </a:ln>
        </p:spPr>
        <p:txBody>
          <a:bodyPr lIns="0" rIns="0" anchor="ctr" anchorCtr="0"/>
          <a:lstStyle>
            <a:lvl1pPr algn="ctr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3FD2D1A-4A7D-031F-C339-BE28A7C3F289}"/>
              </a:ext>
            </a:extLst>
          </p:cNvPr>
          <p:cNvSpPr/>
          <p:nvPr userDrawn="1"/>
        </p:nvSpPr>
        <p:spPr>
          <a:xfrm>
            <a:off x="6156325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9C141B7-77FF-F1AE-16F7-BCADA131AE71}"/>
              </a:ext>
            </a:extLst>
          </p:cNvPr>
          <p:cNvSpPr/>
          <p:nvPr userDrawn="1"/>
        </p:nvSpPr>
        <p:spPr>
          <a:xfrm>
            <a:off x="3287713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459ACB4-C89A-615E-BD95-635391764141}"/>
              </a:ext>
            </a:extLst>
          </p:cNvPr>
          <p:cNvSpPr/>
          <p:nvPr userDrawn="1"/>
        </p:nvSpPr>
        <p:spPr>
          <a:xfrm>
            <a:off x="407988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37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3696" userDrawn="1">
          <p15:clr>
            <a:srgbClr val="FBAE40"/>
          </p15:clr>
        </p15:guide>
        <p15:guide id="3" pos="1882" userDrawn="1">
          <p15:clr>
            <a:srgbClr val="FBAE40"/>
          </p15:clr>
        </p15:guide>
        <p15:guide id="4" pos="38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2DE0A-8C5C-8160-C27B-5A4DADC64625}"/>
              </a:ext>
            </a:extLst>
          </p:cNvPr>
          <p:cNvSpPr/>
          <p:nvPr userDrawn="1"/>
        </p:nvSpPr>
        <p:spPr>
          <a:xfrm>
            <a:off x="0" y="0"/>
            <a:ext cx="310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24992"/>
            <a:ext cx="2694666" cy="4312108"/>
          </a:xfrm>
        </p:spPr>
        <p:txBody>
          <a:bodyPr anchor="ctr" anchorCtr="0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E5421A7-D0FF-FB38-1784-AD92681262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156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A0C6B6-4A25-BA3D-DC11-2CF8355CC4C6}"/>
              </a:ext>
            </a:extLst>
          </p:cNvPr>
          <p:cNvSpPr/>
          <p:nvPr userDrawn="1"/>
        </p:nvSpPr>
        <p:spPr>
          <a:xfrm>
            <a:off x="3282156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CB3BFD0-9F64-A5E1-B3F9-5DC4F6DC5E5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629E97D-6EFE-06A3-9D6A-E20A312613E2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12BA3-808F-4FB0-EBE1-4357EB71A37B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519906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EA20-FCE4-D726-70AE-4A36236C4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609"/>
          <a:stretch/>
        </p:blipFill>
        <p:spPr>
          <a:xfrm>
            <a:off x="7501634" y="4514262"/>
            <a:ext cx="1248691" cy="23617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5226F9-0008-3E5F-9810-9EE59D7F4735}"/>
              </a:ext>
            </a:extLst>
          </p:cNvPr>
          <p:cNvSpPr/>
          <p:nvPr userDrawn="1"/>
        </p:nvSpPr>
        <p:spPr>
          <a:xfrm>
            <a:off x="580446" y="1011463"/>
            <a:ext cx="2146618" cy="483626"/>
          </a:xfrm>
          <a:custGeom>
            <a:avLst/>
            <a:gdLst>
              <a:gd name="connsiteX0" fmla="*/ 0 w 2233702"/>
              <a:gd name="connsiteY0" fmla="*/ 0 h 584858"/>
              <a:gd name="connsiteX1" fmla="*/ 2233702 w 2233702"/>
              <a:gd name="connsiteY1" fmla="*/ 2852 h 584858"/>
              <a:gd name="connsiteX2" fmla="*/ 2233702 w 2233702"/>
              <a:gd name="connsiteY2" fmla="*/ 584858 h 584858"/>
              <a:gd name="connsiteX3" fmla="*/ 0 w 2233702"/>
              <a:gd name="connsiteY3" fmla="*/ 584858 h 58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702" h="584858">
                <a:moveTo>
                  <a:pt x="0" y="0"/>
                </a:moveTo>
                <a:lnTo>
                  <a:pt x="2233702" y="2852"/>
                </a:lnTo>
                <a:lnTo>
                  <a:pt x="2233702" y="584858"/>
                </a:lnTo>
                <a:lnTo>
                  <a:pt x="0" y="584858"/>
                </a:lnTo>
                <a:close/>
              </a:path>
            </a:pathLst>
          </a:cu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C09147-1ED8-2D63-9151-9E95EA73FE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088" y="1003300"/>
            <a:ext cx="2151193" cy="484965"/>
          </a:xfrm>
        </p:spPr>
        <p:txBody>
          <a:bodyPr lIns="180000" tIns="72000" rIns="180000" bIns="72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F760A30-8C86-7BED-BA4B-09891B011E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6108" y="3864355"/>
            <a:ext cx="1252728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[Insert &gt; Header and Footer to change footer text]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135086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6400" y="1257298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4061600" cy="3135087"/>
          </a:xfrm>
        </p:spPr>
        <p:txBody>
          <a:bodyPr lIns="180000" tIns="180000" rIns="180000" bIns="180000"/>
          <a:lstStyle>
            <a:lvl1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203831"/>
      </p:ext>
    </p:extLst>
  </p:cSld>
  <p:clrMapOvr>
    <a:masterClrMapping/>
  </p:clrMapOvr>
</p:sldLayout>
</file>

<file path=ppt/slideLayouts/slideLayout2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ody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705350"/>
          </a:xfrm>
          <a:noFill/>
        </p:spPr>
        <p:txBody>
          <a:bodyPr lIns="144000" tIns="360000" rIns="144000" bIns="64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407988"/>
            <a:ext cx="6207125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257300"/>
            <a:ext cx="6209394" cy="344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3985"/>
      </p:ext>
    </p:extLst>
  </p:cSld>
  <p:clrMapOvr>
    <a:masterClrMapping/>
  </p:clrMapOvr>
</p:sldLayout>
</file>

<file path=ppt/slideLayouts/slideLayout2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ody + Sideba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257300"/>
            <a:ext cx="6209394" cy="344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6CB1B82-A9AB-4BE4-2FF0-40A17A28652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197DF04-E250-4ACA-F4C5-52852337594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D9E592A-65D6-99C7-242A-F7107631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361764"/>
      </p:ext>
    </p:extLst>
  </p:cSld>
  <p:clrMapOvr>
    <a:masterClrMapping/>
  </p:clrMapOvr>
</p:sldLayout>
</file>

<file path=ppt/slideLayouts/slideLayout2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ody + Sideba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066476"/>
            <a:ext cx="3002331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9F5B551-D1FA-2B99-5EB9-03B593F156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15487" y="1066476"/>
            <a:ext cx="3002331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6C278F70-6D86-DF32-1674-6112DF632A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56FB56B-09FC-4E30-218D-D8B15388BE2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E532231-FD61-276C-3AC4-E23B2F85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106932"/>
      </p:ext>
    </p:extLst>
  </p:cSld>
  <p:clrMapOvr>
    <a:masterClrMapping/>
  </p:clrMapOvr>
</p:sldLayout>
</file>

<file path=ppt/slideLayouts/slideLayout2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Industry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D0107A1-923D-C511-F12C-6C31B97B6917}"/>
              </a:ext>
            </a:extLst>
          </p:cNvPr>
          <p:cNvSpPr/>
          <p:nvPr userDrawn="1"/>
        </p:nvSpPr>
        <p:spPr>
          <a:xfrm>
            <a:off x="4543203" y="944016"/>
            <a:ext cx="1947862" cy="394518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7C889BE-56F3-7785-37FC-DF361EBFE335}"/>
              </a:ext>
            </a:extLst>
          </p:cNvPr>
          <p:cNvSpPr/>
          <p:nvPr userDrawn="1"/>
        </p:nvSpPr>
        <p:spPr>
          <a:xfrm>
            <a:off x="4665664" y="1066476"/>
            <a:ext cx="1947862" cy="394518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8049198-FE2D-F518-A182-508EE9DCA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399" y="1066476"/>
            <a:ext cx="3958399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74E24D2-6636-875C-E651-A662E32B8E0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5663" y="1066476"/>
            <a:ext cx="1947862" cy="3479800"/>
          </a:xfrm>
          <a:noFill/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918C470-AE00-3023-B814-67CA614184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CDC9F8E-F8F6-4C14-1C7C-827F3610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980178"/>
      </p:ext>
    </p:extLst>
  </p:cSld>
  <p:clrMapOvr>
    <a:masterClrMapping/>
  </p:clrMapOvr>
</p:sldLayout>
</file>

<file path=ppt/slideLayouts/slideLayout2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ractic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5756744" y="0"/>
            <a:ext cx="3387256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756744" y="0"/>
            <a:ext cx="3387256" cy="4441371"/>
          </a:xfrm>
          <a:noFill/>
        </p:spPr>
        <p:txBody>
          <a:bodyPr lIns="180000" tIns="756000" rIns="360000" bIns="648000" numCol="2" spcCol="108000"/>
          <a:lstStyle>
            <a:lvl1pPr>
              <a:spcBef>
                <a:spcPts val="600"/>
              </a:spcBef>
              <a:defRPr sz="1000" b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3" y="407988"/>
            <a:ext cx="4476584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8049198-FE2D-F518-A182-508EE9DCA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399" y="1066476"/>
            <a:ext cx="2447443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71CB5CC-D5D2-12FF-36D7-F1239F5FCA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56744" y="407988"/>
            <a:ext cx="2980856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381B135-060D-96CE-22B7-2F3C63E2C4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42324" y="1066476"/>
            <a:ext cx="2447443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2013"/>
      </p:ext>
    </p:extLst>
  </p:cSld>
  <p:clrMapOvr>
    <a:masterClrMapping/>
  </p:clrMapOvr>
</p:sldLayout>
</file>

<file path=ppt/slideLayouts/slideLayout2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756505-0BBD-B428-A9FE-659B773C95BB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101639F-0253-767C-FA11-A920EB08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7988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44286"/>
      </p:ext>
    </p:extLst>
  </p:cSld>
  <p:clrMapOvr>
    <a:masterClrMapping/>
  </p:clrMapOvr>
</p:sldLayout>
</file>

<file path=ppt/slideLayouts/slideLayout2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our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1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6825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65663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4833496-5ADD-4CDA-35D5-02AFADD100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82676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95477"/>
      </p:ext>
    </p:extLst>
  </p:cSld>
  <p:clrMapOvr>
    <a:masterClrMapping/>
  </p:clrMapOvr>
</p:sldLayout>
</file>

<file path=ppt/slideLayouts/slideLayout2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our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8C85B8D-A566-A79B-2C6A-4184BADBDF1B}"/>
              </a:ext>
            </a:extLst>
          </p:cNvPr>
          <p:cNvSpPr/>
          <p:nvPr userDrawn="1"/>
        </p:nvSpPr>
        <p:spPr>
          <a:xfrm>
            <a:off x="319704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D56BDCF-BC59-A786-FE0A-3FA54DC613F3}"/>
              </a:ext>
            </a:extLst>
          </p:cNvPr>
          <p:cNvSpPr/>
          <p:nvPr userDrawn="1"/>
        </p:nvSpPr>
        <p:spPr>
          <a:xfrm>
            <a:off x="2447986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970E1ED-2DCE-77D4-F023-08798C8908EF}"/>
              </a:ext>
            </a:extLst>
          </p:cNvPr>
          <p:cNvSpPr/>
          <p:nvPr userDrawn="1"/>
        </p:nvSpPr>
        <p:spPr>
          <a:xfrm>
            <a:off x="4576268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0D382AC-28C6-9768-1D0E-68A5348242A3}"/>
              </a:ext>
            </a:extLst>
          </p:cNvPr>
          <p:cNvSpPr/>
          <p:nvPr userDrawn="1"/>
        </p:nvSpPr>
        <p:spPr>
          <a:xfrm>
            <a:off x="6704549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6401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36825" y="1257299"/>
            <a:ext cx="1954924" cy="3479801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5663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4833496-5ADD-4CDA-35D5-02AFADD100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82676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6580321-4B4F-5F9E-1F2A-7928F065A138}"/>
              </a:ext>
            </a:extLst>
          </p:cNvPr>
          <p:cNvSpPr/>
          <p:nvPr userDrawn="1"/>
        </p:nvSpPr>
        <p:spPr>
          <a:xfrm>
            <a:off x="407989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E094D7D-6CC7-638D-0B7B-E451B2BE2FBC}"/>
              </a:ext>
            </a:extLst>
          </p:cNvPr>
          <p:cNvSpPr/>
          <p:nvPr userDrawn="1"/>
        </p:nvSpPr>
        <p:spPr>
          <a:xfrm>
            <a:off x="2536826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1AFF80-CEA2-3C13-45B4-C9AEA3428466}"/>
              </a:ext>
            </a:extLst>
          </p:cNvPr>
          <p:cNvSpPr/>
          <p:nvPr userDrawn="1"/>
        </p:nvSpPr>
        <p:spPr>
          <a:xfrm>
            <a:off x="4665663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D917EE-3E64-8D91-0B78-5F904FDE847C}"/>
              </a:ext>
            </a:extLst>
          </p:cNvPr>
          <p:cNvSpPr/>
          <p:nvPr userDrawn="1"/>
        </p:nvSpPr>
        <p:spPr>
          <a:xfrm>
            <a:off x="6794500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736658"/>
      </p:ext>
    </p:extLst>
  </p:cSld>
  <p:clrMapOvr>
    <a:masterClrMapping/>
  </p:clrMapOvr>
</p:sldLayout>
</file>

<file path=ppt/slideLayouts/slideLayout29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egal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8A0A3-DCB9-95C1-93D3-A64E8F903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82" userDrawn="1">
          <p15:clr>
            <a:srgbClr val="FBAE40"/>
          </p15:clr>
        </p15:guide>
        <p15:guide id="2" pos="2064" userDrawn="1">
          <p15:clr>
            <a:srgbClr val="FBAE40"/>
          </p15:clr>
        </p15:guide>
        <p15:guide id="3" pos="3696" userDrawn="1">
          <p15:clr>
            <a:srgbClr val="FBAE40"/>
          </p15:clr>
        </p15:guide>
        <p15:guide id="4" pos="38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Alumni Titl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A714F0-0B5E-E3E3-BFAE-2EA395A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634" y="4514262"/>
            <a:ext cx="1248691" cy="488045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B7F4B1A-6E05-627F-44FD-4E1D0496C8D7}"/>
              </a:ext>
            </a:extLst>
          </p:cNvPr>
          <p:cNvSpPr/>
          <p:nvPr userDrawn="1"/>
        </p:nvSpPr>
        <p:spPr>
          <a:xfrm>
            <a:off x="331847" y="1176614"/>
            <a:ext cx="7891427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627A499-23D7-25C3-6119-C4EB71D27B24}"/>
              </a:ext>
            </a:extLst>
          </p:cNvPr>
          <p:cNvSpPr/>
          <p:nvPr userDrawn="1"/>
        </p:nvSpPr>
        <p:spPr>
          <a:xfrm>
            <a:off x="7747574" y="806085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0" y="1257299"/>
            <a:ext cx="7891427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7892639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7824927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3734953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ograph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BF581D0-7644-C711-CF8D-F268B20EFB27}"/>
              </a:ext>
            </a:extLst>
          </p:cNvPr>
          <p:cNvSpPr/>
          <p:nvPr userDrawn="1"/>
        </p:nvSpPr>
        <p:spPr>
          <a:xfrm>
            <a:off x="4475180" y="1"/>
            <a:ext cx="4668819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BF203D-4C00-29C8-116C-3A31F2E8AD4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0" y="1257300"/>
            <a:ext cx="1317600" cy="1613222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2BD316E-4981-7723-E739-652D0E3B88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342" y="3156692"/>
            <a:ext cx="3885866" cy="1314449"/>
          </a:xfrm>
          <a:noFill/>
        </p:spPr>
        <p:txBody>
          <a:bodyPr lIns="0" tIns="0" rIns="0" bIns="0"/>
          <a:lstStyle>
            <a:lvl1pPr>
              <a:spcBef>
                <a:spcPct val="0"/>
              </a:spcBef>
              <a:defRPr sz="1600" baseline="0">
                <a:solidFill>
                  <a:schemeClr val="bg1"/>
                </a:solidFill>
              </a:defRPr>
            </a:lvl1pPr>
            <a:lvl2pPr>
              <a:spcBef>
                <a:spcPct val="0"/>
              </a:spcBef>
              <a:spcAft>
                <a:spcPts val="200"/>
              </a:spcAft>
              <a:defRPr sz="1600" b="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200"/>
              </a:spcBef>
              <a:spcAft>
                <a:spcPct val="0"/>
              </a:spcAft>
              <a:buNone/>
              <a:defRPr sz="1200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4pPr>
            <a:lvl5pPr marL="180000" indent="-180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2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12523"/>
      </p:ext>
    </p:extLst>
  </p:cSld>
  <p:clrMapOvr>
    <a:masterClrMapping/>
  </p:clrMapOvr>
</p:sldLayout>
</file>

<file path=ppt/slideLayouts/slideLayout3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ograph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7E019131-E44D-15C0-42D3-9A742AB8655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11A398-BAFF-8452-6078-2E92EF097737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4AD2D4-BAC1-388E-5507-C2F83C1E182A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F741E24-5C72-78EF-88B4-D14424CB7BC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852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4078288" cy="517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FA6EE79-8D8E-89C9-99FD-B4C965120FE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0" y="1257300"/>
            <a:ext cx="1317600" cy="1613222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31B7198-4C33-0167-263E-8E9318B38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342" y="3156692"/>
            <a:ext cx="3885866" cy="1314449"/>
          </a:xfrm>
          <a:noFill/>
        </p:spPr>
        <p:txBody>
          <a:bodyPr lIns="0" tIns="0" rIns="0" bIns="0"/>
          <a:lstStyle>
            <a:lvl1pPr>
              <a:spcBef>
                <a:spcPct val="0"/>
              </a:spcBef>
              <a:defRPr sz="1600" baseline="0">
                <a:solidFill>
                  <a:schemeClr val="bg1"/>
                </a:solidFill>
              </a:defRPr>
            </a:lvl1pPr>
            <a:lvl2pPr>
              <a:spcBef>
                <a:spcPct val="0"/>
              </a:spcBef>
              <a:spcAft>
                <a:spcPts val="200"/>
              </a:spcAft>
              <a:defRPr sz="1600" b="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200"/>
              </a:spcBef>
              <a:spcAft>
                <a:spcPct val="0"/>
              </a:spcAft>
              <a:buNone/>
              <a:defRPr sz="1200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4pPr>
            <a:lvl5pPr marL="180000" indent="-180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2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62922A-FA8F-6B5B-454A-4A9035ED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72422"/>
            <a:ext cx="252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5E9B2-E669-5B93-9F5D-BE9CD17606F9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0951344"/>
      </p:ext>
    </p:extLst>
  </p:cSld>
  <p:clrMapOvr>
    <a:masterClrMapping/>
  </p:clrMapOvr>
</p:sldLayout>
</file>

<file path=ppt/slideLayouts/slideLayout3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Divider statement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2753348-51D4-48DC-38CD-2F2829A42B43}"/>
              </a:ext>
            </a:extLst>
          </p:cNvPr>
          <p:cNvSpPr/>
          <p:nvPr userDrawn="1"/>
        </p:nvSpPr>
        <p:spPr>
          <a:xfrm>
            <a:off x="2009614" y="4081220"/>
            <a:ext cx="7134386" cy="1074549"/>
          </a:xfrm>
          <a:custGeom>
            <a:avLst/>
            <a:gdLst>
              <a:gd name="connsiteX0" fmla="*/ 7134386 w 7134386"/>
              <a:gd name="connsiteY0" fmla="*/ 1074549 h 1074549"/>
              <a:gd name="connsiteX1" fmla="*/ 7134386 w 7134386"/>
              <a:gd name="connsiteY1" fmla="*/ 0 h 1074549"/>
              <a:gd name="connsiteX2" fmla="*/ 0 w 7134386"/>
              <a:gd name="connsiteY2" fmla="*/ 1069383 h 1074549"/>
              <a:gd name="connsiteX3" fmla="*/ 7134386 w 7134386"/>
              <a:gd name="connsiteY3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86" h="1074549">
                <a:moveTo>
                  <a:pt x="7134386" y="1074549"/>
                </a:moveTo>
                <a:lnTo>
                  <a:pt x="7134386" y="0"/>
                </a:lnTo>
                <a:lnTo>
                  <a:pt x="0" y="1069383"/>
                </a:lnTo>
                <a:lnTo>
                  <a:pt x="7134386" y="1074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4330700"/>
          </a:xfrm>
        </p:spPr>
        <p:txBody>
          <a:bodyPr rIns="180000" anchor="ctr" anchorCtr="0"/>
          <a:lstStyle>
            <a:lvl1pPr algn="l">
              <a:lnSpc>
                <a:spcPct val="100000"/>
              </a:lnSpc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[Insert &gt; Header and Footer to change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5266D-E37F-EC4B-A46F-CBCAB1EFF640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237930114"/>
      </p:ext>
    </p:extLst>
  </p:cSld>
  <p:clrMapOvr>
    <a:masterClrMapping/>
  </p:clrMapOvr>
</p:sldLayout>
</file>

<file path=ppt/slideLayouts/slideLayout3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Divider statement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2753348-51D4-48DC-38CD-2F2829A42B43}"/>
              </a:ext>
            </a:extLst>
          </p:cNvPr>
          <p:cNvSpPr/>
          <p:nvPr userDrawn="1"/>
        </p:nvSpPr>
        <p:spPr>
          <a:xfrm>
            <a:off x="2009614" y="4081220"/>
            <a:ext cx="7134386" cy="1074549"/>
          </a:xfrm>
          <a:custGeom>
            <a:avLst/>
            <a:gdLst>
              <a:gd name="connsiteX0" fmla="*/ 7134386 w 7134386"/>
              <a:gd name="connsiteY0" fmla="*/ 1074549 h 1074549"/>
              <a:gd name="connsiteX1" fmla="*/ 7134386 w 7134386"/>
              <a:gd name="connsiteY1" fmla="*/ 0 h 1074549"/>
              <a:gd name="connsiteX2" fmla="*/ 0 w 7134386"/>
              <a:gd name="connsiteY2" fmla="*/ 1069383 h 1074549"/>
              <a:gd name="connsiteX3" fmla="*/ 7134386 w 7134386"/>
              <a:gd name="connsiteY3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86" h="1074549">
                <a:moveTo>
                  <a:pt x="7134386" y="1074549"/>
                </a:moveTo>
                <a:lnTo>
                  <a:pt x="7134386" y="0"/>
                </a:lnTo>
                <a:lnTo>
                  <a:pt x="0" y="1069383"/>
                </a:lnTo>
                <a:lnTo>
                  <a:pt x="7134386" y="1074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[Insert &gt; Header and Footer to change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330513"/>
      </p:ext>
    </p:extLst>
  </p:cSld>
  <p:clrMapOvr>
    <a:masterClrMapping/>
  </p:clrMapOvr>
</p:sldLayout>
</file>

<file path=ppt/slideLayouts/slideLayout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7" y="1177788"/>
            <a:ext cx="8310099" cy="177351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803738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0" y="1257299"/>
            <a:ext cx="8328399" cy="177351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8329612" cy="1561574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up to two lines.</a:t>
            </a:r>
            <a:endParaRPr lang="en-GB" dirty="0"/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E4D22958-97D2-9EBC-A794-BF7F0C1DF869}"/>
              </a:ext>
            </a:extLst>
          </p:cNvPr>
          <p:cNvSpPr/>
          <p:nvPr userDrawn="1"/>
        </p:nvSpPr>
        <p:spPr>
          <a:xfrm>
            <a:off x="580446" y="1011463"/>
            <a:ext cx="2146618" cy="483626"/>
          </a:xfrm>
          <a:custGeom>
            <a:avLst/>
            <a:gdLst>
              <a:gd name="connsiteX0" fmla="*/ 0 w 2233702"/>
              <a:gd name="connsiteY0" fmla="*/ 0 h 584858"/>
              <a:gd name="connsiteX1" fmla="*/ 2233702 w 2233702"/>
              <a:gd name="connsiteY1" fmla="*/ 2852 h 584858"/>
              <a:gd name="connsiteX2" fmla="*/ 2233702 w 2233702"/>
              <a:gd name="connsiteY2" fmla="*/ 584858 h 584858"/>
              <a:gd name="connsiteX3" fmla="*/ 0 w 2233702"/>
              <a:gd name="connsiteY3" fmla="*/ 584858 h 58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702" h="584858">
                <a:moveTo>
                  <a:pt x="0" y="0"/>
                </a:moveTo>
                <a:lnTo>
                  <a:pt x="2233702" y="2852"/>
                </a:lnTo>
                <a:lnTo>
                  <a:pt x="2233702" y="584858"/>
                </a:lnTo>
                <a:lnTo>
                  <a:pt x="0" y="584858"/>
                </a:lnTo>
                <a:close/>
              </a:path>
            </a:pathLst>
          </a:cu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811810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3293B-9C6E-6BE5-5537-BB1B5BE696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088" y="1003300"/>
            <a:ext cx="2151193" cy="484965"/>
          </a:xfrm>
        </p:spPr>
        <p:txBody>
          <a:bodyPr lIns="180000" tIns="72000" rIns="180000" bIns="72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1EC0E67-3C41-30E8-C33B-00ECC8FF655A}"/>
              </a:ext>
            </a:extLst>
          </p:cNvPr>
          <p:cNvSpPr/>
          <p:nvPr userDrawn="1"/>
        </p:nvSpPr>
        <p:spPr>
          <a:xfrm>
            <a:off x="794582" y="2749085"/>
            <a:ext cx="6603648" cy="1576973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A3408F-2FA8-6AD7-F00D-22445136BE3B}"/>
              </a:ext>
            </a:extLst>
          </p:cNvPr>
          <p:cNvSpPr/>
          <p:nvPr userDrawn="1"/>
        </p:nvSpPr>
        <p:spPr>
          <a:xfrm>
            <a:off x="884443" y="2828596"/>
            <a:ext cx="6618190" cy="1576973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50ED24D-6DBB-6FDF-2923-0F57AAFFDC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5350" y="2838450"/>
            <a:ext cx="6608763" cy="1216441"/>
          </a:xfrm>
        </p:spPr>
        <p:txBody>
          <a:bodyPr lIns="180000" tIns="180000" rIns="180000" bIns="180000"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 text styles up to two lines goes here.</a:t>
            </a:r>
          </a:p>
        </p:txBody>
      </p:sp>
    </p:spTree>
    <p:extLst>
      <p:ext uri="{BB962C8B-B14F-4D97-AF65-F5344CB8AC3E}">
        <p14:creationId xmlns:p14="http://schemas.microsoft.com/office/powerpoint/2010/main" val="3958824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346847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354799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67732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v2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346847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354799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857509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262064"/>
            <a:ext cx="8331200" cy="27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6400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06400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539347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2539347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70072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4670072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94500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6794500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06400" y="1967189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406400" y="1715189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539347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25" hasCustomPrompt="1"/>
          </p:nvPr>
        </p:nvSpPr>
        <p:spPr>
          <a:xfrm flipH="1">
            <a:off x="2539347" y="1712263"/>
            <a:ext cx="1939962" cy="256289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70072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4670072" y="1715189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6794500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29" hasCustomPrompt="1"/>
          </p:nvPr>
        </p:nvSpPr>
        <p:spPr>
          <a:xfrm flipH="1">
            <a:off x="6794500" y="1712263"/>
            <a:ext cx="1939962" cy="256289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720D91B-C8F0-A07B-EB77-3EE97AD2E93A}"/>
              </a:ext>
            </a:extLst>
          </p:cNvPr>
          <p:cNvSpPr/>
          <p:nvPr userDrawn="1"/>
        </p:nvSpPr>
        <p:spPr>
          <a:xfrm>
            <a:off x="407989" y="1967189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2683CBE-4B85-9398-7015-1A81E8DA9E93}"/>
              </a:ext>
            </a:extLst>
          </p:cNvPr>
          <p:cNvSpPr/>
          <p:nvPr userDrawn="1"/>
        </p:nvSpPr>
        <p:spPr>
          <a:xfrm>
            <a:off x="2537744" y="1966408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37CA5AB-2FB5-077C-8814-B3DC6700345F}"/>
              </a:ext>
            </a:extLst>
          </p:cNvPr>
          <p:cNvSpPr/>
          <p:nvPr userDrawn="1"/>
        </p:nvSpPr>
        <p:spPr>
          <a:xfrm>
            <a:off x="4667499" y="1974695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678482D-2A3A-5D9B-01D1-783200A1F6F7}"/>
              </a:ext>
            </a:extLst>
          </p:cNvPr>
          <p:cNvSpPr/>
          <p:nvPr userDrawn="1"/>
        </p:nvSpPr>
        <p:spPr>
          <a:xfrm>
            <a:off x="6797254" y="1973914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A6AAA55-6976-E77B-2849-0291D53C0E0A}"/>
              </a:ext>
            </a:extLst>
          </p:cNvPr>
          <p:cNvSpPr/>
          <p:nvPr userDrawn="1"/>
        </p:nvSpPr>
        <p:spPr>
          <a:xfrm>
            <a:off x="407989" y="3529362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BF8B6A3-40C2-56BE-A051-9B67613C08EC}"/>
              </a:ext>
            </a:extLst>
          </p:cNvPr>
          <p:cNvSpPr/>
          <p:nvPr userDrawn="1"/>
        </p:nvSpPr>
        <p:spPr>
          <a:xfrm>
            <a:off x="2537744" y="3528581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715A124-44ED-EC4B-AC24-6387D7CC3A58}"/>
              </a:ext>
            </a:extLst>
          </p:cNvPr>
          <p:cNvSpPr/>
          <p:nvPr userDrawn="1"/>
        </p:nvSpPr>
        <p:spPr>
          <a:xfrm>
            <a:off x="4667499" y="3536868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A18124-94E5-62F7-5874-121F507516BF}"/>
              </a:ext>
            </a:extLst>
          </p:cNvPr>
          <p:cNvSpPr/>
          <p:nvPr userDrawn="1"/>
        </p:nvSpPr>
        <p:spPr>
          <a:xfrm>
            <a:off x="6797254" y="3536087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7063738"/>
      </p:ext>
    </p:extLst>
  </p:cSld>
  <p:clrMapOvr>
    <a:masterClrMapping/>
  </p:clrMapOvr>
</p:sldLayout>
</file>

<file path=ppt/slideLayouts/slideLayout3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1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547467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67018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6401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3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547467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33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667018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547467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67018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09661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549640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68103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797326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797326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97326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97325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1D1987-5054-057C-5FDA-ABAB6C1C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34001"/>
      </p:ext>
    </p:extLst>
  </p:cSld>
  <p:clrMapOvr>
    <a:masterClrMapping/>
  </p:clrMapOvr>
</p:sldLayout>
</file>

<file path=ppt/slideLayouts/slideLayout3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-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06401" y="1465106"/>
            <a:ext cx="8331200" cy="3214688"/>
            <a:chOff x="539751" y="1373979"/>
            <a:chExt cx="8064499" cy="3214688"/>
          </a:xfrm>
        </p:grpSpPr>
        <p:cxnSp>
          <p:nvCxnSpPr>
            <p:cNvPr id="37" name="Straight Connector 36"/>
            <p:cNvCxnSpPr/>
            <p:nvPr userDrawn="1"/>
          </p:nvCxnSpPr>
          <p:spPr>
            <a:xfrm>
              <a:off x="539751" y="4588667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539751" y="3248023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39751" y="2717004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39751" y="1373979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16"/>
          <p:cNvSpPr>
            <a:spLocks noGrp="1"/>
          </p:cNvSpPr>
          <p:nvPr>
            <p:ph type="pic" sz="quarter" idx="37" hasCustomPrompt="1"/>
          </p:nvPr>
        </p:nvSpPr>
        <p:spPr>
          <a:xfrm>
            <a:off x="4439764" y="1450225"/>
            <a:ext cx="225253" cy="1377000"/>
          </a:xfrm>
          <a:solidFill>
            <a:srgbClr val="FFFFFF"/>
          </a:solidFill>
        </p:spPr>
        <p:txBody>
          <a:bodyPr vert="vert" anchor="ctr" anchorCtr="0"/>
          <a:lstStyle>
            <a:lvl1pPr algn="ctr">
              <a:defRPr sz="600" b="0">
                <a:solidFill>
                  <a:srgbClr val="878787"/>
                </a:solidFill>
              </a:defRPr>
            </a:lvl1pPr>
          </a:lstStyle>
          <a:p>
            <a:r>
              <a:rPr lang="en-GB" dirty="0"/>
              <a:t>Delete if gap not required</a:t>
            </a:r>
          </a:p>
        </p:txBody>
      </p:sp>
      <p:sp>
        <p:nvSpPr>
          <p:cNvPr id="39" name="Picture Placeholder 16"/>
          <p:cNvSpPr>
            <a:spLocks noGrp="1"/>
          </p:cNvSpPr>
          <p:nvPr>
            <p:ph type="pic" sz="quarter" idx="38" hasCustomPrompt="1"/>
          </p:nvPr>
        </p:nvSpPr>
        <p:spPr>
          <a:xfrm>
            <a:off x="4522790" y="3323075"/>
            <a:ext cx="142227" cy="1377000"/>
          </a:xfrm>
          <a:solidFill>
            <a:srgbClr val="FFFFFF"/>
          </a:solidFill>
        </p:spPr>
        <p:txBody>
          <a:bodyPr vert="vert" anchor="ctr" anchorCtr="0"/>
          <a:lstStyle>
            <a:lvl1pPr algn="ctr">
              <a:defRPr sz="600" b="0">
                <a:solidFill>
                  <a:srgbClr val="878787"/>
                </a:solidFill>
              </a:defRPr>
            </a:lvl1pPr>
          </a:lstStyle>
          <a:p>
            <a:r>
              <a:rPr lang="en-GB" dirty="0"/>
              <a:t>Delete if gap not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1257300"/>
            <a:ext cx="4071937" cy="210188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665663" y="1257300"/>
            <a:ext cx="4071937" cy="210188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3131035"/>
            <a:ext cx="4071937" cy="2106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4665663" y="3131035"/>
            <a:ext cx="4071937" cy="2106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531765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6308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531765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66310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794500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94500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07988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531765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666308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07988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531764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66308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6794500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94499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E283C8-330E-AE93-177E-1F76ABA5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90629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06913"/>
      </p:ext>
    </p:extLst>
  </p:cSld>
  <p:clrMapOvr>
    <a:masterClrMapping/>
  </p:clrMapOvr>
</p:sldLayout>
</file>

<file path=ppt/slideLayouts/slideLayout40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- photo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1980000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656961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75280" y="1507127"/>
            <a:ext cx="2111760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13999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94397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294397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181600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052240" y="1507127"/>
            <a:ext cx="2111760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09280" y="2660553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689677" y="2660553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689677" y="3257874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576880" y="2666346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413999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6181600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09276" y="3257874"/>
            <a:ext cx="2160724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576880" y="3263667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0000" y="1394766"/>
            <a:ext cx="5184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140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1980000" y="1168003"/>
            <a:ext cx="5184000" cy="226763"/>
          </a:xfrm>
        </p:spPr>
        <p:txBody>
          <a:bodyPr tIns="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140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3294397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61816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94397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816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14000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294397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181600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414000" y="4045268"/>
            <a:ext cx="8323600" cy="270000"/>
          </a:xfrm>
          <a:solidFill>
            <a:srgbClr val="B2B2B2"/>
          </a:solidFill>
        </p:spPr>
        <p:txBody>
          <a:bodyPr anchor="ctr" anchorCtr="0"/>
          <a:lstStyle>
            <a:lvl1pPr algn="ctr">
              <a:defRPr sz="120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Supporting Specialisms</a:t>
            </a:r>
            <a:endParaRPr lang="en-GB" dirty="0"/>
          </a:p>
        </p:txBody>
      </p:sp>
      <p:cxnSp>
        <p:nvCxnSpPr>
          <p:cNvPr id="12" name="Elbow Connector 11"/>
          <p:cNvCxnSpPr>
            <a:stCxn id="102" idx="2"/>
            <a:endCxn id="32" idx="0"/>
          </p:cNvCxnSpPr>
          <p:nvPr userDrawn="1"/>
        </p:nvCxnSpPr>
        <p:spPr>
          <a:xfrm rot="5400000">
            <a:off x="2328980" y="1356147"/>
            <a:ext cx="267561" cy="154152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2" idx="2"/>
            <a:endCxn id="34" idx="0"/>
          </p:cNvCxnSpPr>
          <p:nvPr userDrawn="1"/>
        </p:nvCxnSpPr>
        <p:spPr>
          <a:xfrm rot="16200000" flipH="1">
            <a:off x="3769178" y="1457469"/>
            <a:ext cx="267561" cy="1338877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7" idx="2"/>
            <a:endCxn id="35" idx="0"/>
          </p:cNvCxnSpPr>
          <p:nvPr userDrawn="1"/>
        </p:nvCxnSpPr>
        <p:spPr>
          <a:xfrm rot="16200000" flipH="1">
            <a:off x="6551260" y="1352347"/>
            <a:ext cx="267561" cy="1549119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1691254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07" idx="2"/>
            <a:endCxn id="34" idx="0"/>
          </p:cNvCxnSpPr>
          <p:nvPr userDrawn="1"/>
        </p:nvCxnSpPr>
        <p:spPr>
          <a:xfrm rot="5400000">
            <a:off x="5107659" y="1457866"/>
            <a:ext cx="267561" cy="1338084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4572192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470650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980000" y="1507127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656960" y="1507127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B9E162-CDD7-F4BA-9A1F-2F7F4795D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2550" y="347254"/>
            <a:ext cx="540000" cy="54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23290B6-68EB-8C32-2D32-891F4EDF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404736"/>
      </p:ext>
    </p:extLst>
  </p:cSld>
  <p:clrMapOvr>
    <a:masterClrMapping/>
  </p:clrMapOvr>
</p:sldLayout>
</file>

<file path=ppt/slideLayouts/slideLayout4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- simpl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1980000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656961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2" y="1507127"/>
            <a:ext cx="2507039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62" y="1507127"/>
            <a:ext cx="2507039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8" y="2533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294000" y="2533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294000" y="2965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180806" y="2533503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07988" y="2965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180806" y="2965503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0000" y="1394766"/>
            <a:ext cx="5184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07988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1980000" y="1168003"/>
            <a:ext cx="5184000" cy="226763"/>
          </a:xfrm>
        </p:spPr>
        <p:txBody>
          <a:bodyPr tIns="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07988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32940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6179621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940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9621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07988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294000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181600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407988" y="4465911"/>
            <a:ext cx="8330291" cy="270000"/>
          </a:xfrm>
          <a:solidFill>
            <a:srgbClr val="B2B2B2"/>
          </a:solidFill>
        </p:spPr>
        <p:txBody>
          <a:bodyPr anchor="ctr" anchorCtr="0"/>
          <a:lstStyle>
            <a:lvl1pPr algn="ctr">
              <a:defRPr sz="120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Supporting Specialisms</a:t>
            </a:r>
            <a:endParaRPr lang="en-GB" dirty="0"/>
          </a:p>
        </p:txBody>
      </p:sp>
      <p:cxnSp>
        <p:nvCxnSpPr>
          <p:cNvPr id="12" name="Elbow Connector 11"/>
          <p:cNvCxnSpPr>
            <a:stCxn id="102" idx="2"/>
            <a:endCxn id="32" idx="0"/>
          </p:cNvCxnSpPr>
          <p:nvPr userDrawn="1"/>
        </p:nvCxnSpPr>
        <p:spPr>
          <a:xfrm rot="5400000">
            <a:off x="2325974" y="1353141"/>
            <a:ext cx="267561" cy="1547532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2" idx="2"/>
            <a:endCxn id="34" idx="0"/>
          </p:cNvCxnSpPr>
          <p:nvPr userDrawn="1"/>
        </p:nvCxnSpPr>
        <p:spPr>
          <a:xfrm rot="16200000" flipH="1">
            <a:off x="3768980" y="1457668"/>
            <a:ext cx="267561" cy="133848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7" idx="2"/>
            <a:endCxn id="35" idx="0"/>
          </p:cNvCxnSpPr>
          <p:nvPr userDrawn="1"/>
        </p:nvCxnSpPr>
        <p:spPr>
          <a:xfrm rot="16200000" flipH="1">
            <a:off x="6550271" y="1353337"/>
            <a:ext cx="267561" cy="154714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1675017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07" idx="2"/>
            <a:endCxn id="34" idx="0"/>
          </p:cNvCxnSpPr>
          <p:nvPr userDrawn="1"/>
        </p:nvCxnSpPr>
        <p:spPr>
          <a:xfrm rot="5400000">
            <a:off x="5107461" y="1457668"/>
            <a:ext cx="267561" cy="1338481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4572000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459600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3294000" y="3396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07988" y="3396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6180806" y="3396296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294000" y="3828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407988" y="3828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180806" y="3828296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AC81-8ECA-C730-7726-6F00D6E9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5368C2-6967-CFDE-0EF3-B0984180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2550" y="34725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0247"/>
      </p:ext>
    </p:extLst>
  </p:cSld>
  <p:clrMapOvr>
    <a:masterClrMapping/>
  </p:clrMapOvr>
</p:sldLayout>
</file>

<file path=ppt/slideLayouts/slideLayout4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1_R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519CC685-72C0-1D2D-2FE3-0E2F4DC763D3}"/>
              </a:ext>
            </a:extLst>
          </p:cNvPr>
          <p:cNvSpPr/>
          <p:nvPr userDrawn="1"/>
        </p:nvSpPr>
        <p:spPr>
          <a:xfrm>
            <a:off x="4676000" y="1257299"/>
            <a:ext cx="4061600" cy="347980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GB" sz="1600" b="1" dirty="0">
                <a:solidFill>
                  <a:schemeClr val="bg1"/>
                </a:solidFill>
              </a:rPr>
              <a:t>Our key industry focus areas… </a:t>
            </a:r>
            <a:br>
              <a:rPr lang="en-GB" sz="1400" b="1" dirty="0">
                <a:solidFill>
                  <a:schemeClr val="bg1"/>
                </a:solidFill>
              </a:rPr>
            </a:b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Energy and natural resources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Entertainment and media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Financial services 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Life sciences and healthcare 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7988" y="41956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74000"/>
              </a:lnSpc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Who we</a:t>
            </a:r>
            <a:r>
              <a:rPr lang="en-GB" sz="2800" baseline="0" dirty="0">
                <a:solidFill>
                  <a:srgbClr val="000000"/>
                </a:solidFill>
                <a:latin typeface="+mj-lt"/>
              </a:rPr>
              <a:t> are</a:t>
            </a:r>
          </a:p>
          <a:p>
            <a:pPr>
              <a:lnSpc>
                <a:spcPct val="74000"/>
              </a:lnSpc>
            </a:pP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4177508"/>
              </p:ext>
            </p:extLst>
          </p:nvPr>
        </p:nvGraphicFramePr>
        <p:xfrm>
          <a:off x="407988" y="1208922"/>
          <a:ext cx="4076700" cy="352817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7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We are a dynamic international law firm with…</a:t>
                      </a:r>
                    </a:p>
                    <a:p>
                      <a:pPr marL="0" lvl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3,000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including…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1,600+</a:t>
                      </a:r>
                      <a:r>
                        <a:rPr lang="en-GB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lawyers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5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work internationally across more than…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throughout the United States, Europe, Asia and the Middle East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3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One of the…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Top 25</a:t>
                      </a:r>
                      <a:r>
                        <a:rPr lang="en-GB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largest global law firms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by lawyer headcount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33475"/>
      </p:ext>
    </p:extLst>
  </p:cSld>
  <p:clrMapOvr>
    <a:masterClrMapping/>
  </p:clrMapOvr>
</p:sldLayout>
</file>

<file path=ppt/slideLayouts/slideLayout4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S map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07987" y="3543300"/>
            <a:ext cx="2128838" cy="1195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spcBef>
                <a:spcPts val="400"/>
              </a:spcBef>
              <a:defRPr sz="800">
                <a:solidFill>
                  <a:srgbClr val="000000"/>
                </a:solidFill>
              </a:defRPr>
            </a:lvl1pPr>
          </a:lstStyle>
          <a:p>
            <a:pPr marL="0" lvl="1">
              <a:lnSpc>
                <a:spcPts val="1100"/>
              </a:lnSpc>
              <a:spcBef>
                <a:spcPts val="675"/>
              </a:spcBef>
            </a:pPr>
            <a:r>
              <a:rPr lang="en-GB" sz="900" dirty="0"/>
              <a:t>In addition to our physical presence (</a:t>
            </a:r>
            <a:r>
              <a:rPr lang="en-GB" sz="900" dirty="0">
                <a:solidFill>
                  <a:srgbClr val="E03A3E"/>
                </a:solidFill>
              </a:rPr>
              <a:t>■</a:t>
            </a:r>
            <a:r>
              <a:rPr lang="en-GB" sz="900" dirty="0"/>
              <a:t>) our regional business teams (</a:t>
            </a:r>
            <a:r>
              <a:rPr lang="en-GB" sz="900" dirty="0">
                <a:solidFill>
                  <a:srgbClr val="575756"/>
                </a:solidFill>
              </a:rPr>
              <a:t>■</a:t>
            </a:r>
            <a:r>
              <a:rPr lang="en-GB" sz="900" dirty="0"/>
              <a:t>) bring together lawyers across the firm with a depth of experience and an established </a:t>
            </a:r>
            <a:r>
              <a:rPr lang="en-GB" sz="900"/>
              <a:t>network of </a:t>
            </a:r>
            <a:r>
              <a:rPr lang="en-GB" sz="900" dirty="0"/>
              <a:t>local counsel in advising clients operating or investing </a:t>
            </a:r>
            <a:br>
              <a:rPr lang="en-GB" sz="900" dirty="0"/>
            </a:br>
            <a:r>
              <a:rPr lang="en-GB" sz="900" dirty="0"/>
              <a:t>in specific geographic markets.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pic>
        <p:nvPicPr>
          <p:cNvPr id="3086" name="Picture 308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96286" y="757531"/>
            <a:ext cx="7072708" cy="41192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4BE456A-1E13-F73B-F294-2DB9F6727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153" y="360031"/>
            <a:ext cx="540000" cy="5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DEA1EE-DC9D-BDA9-737C-E9EA7531D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1741" y="358370"/>
            <a:ext cx="540000" cy="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557B9-9101-C58D-BC56-99845B5977C4}"/>
              </a:ext>
            </a:extLst>
          </p:cNvPr>
          <p:cNvSpPr txBox="1"/>
          <p:nvPr userDrawn="1"/>
        </p:nvSpPr>
        <p:spPr>
          <a:xfrm>
            <a:off x="407988" y="405000"/>
            <a:ext cx="7186104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922611352"/>
      </p:ext>
    </p:extLst>
  </p:cSld>
  <p:clrMapOvr>
    <a:masterClrMapping/>
  </p:clrMapOvr>
</p:sldLayout>
</file>

<file path=ppt/slideLayouts/slideLayout44.xml><?xml version="1.0" encoding="utf-8"?>
<p:sldLayout xmlns:a16="http://schemas.microsoft.com/office/drawing/2014/main" xmlns:p14="http://schemas.microsoft.com/office/powerpoint/2010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showMasterSp="0" preserve="1" userDrawn="1">
  <p:cSld name="RS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0D0ED74-EF7A-8E85-7785-062693B49D29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5B0406-35B1-7919-8974-66CB3EFA03AF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4762736"/>
              </p:ext>
            </p:extLst>
          </p:nvPr>
        </p:nvGraphicFramePr>
        <p:xfrm>
          <a:off x="407988" y="1695362"/>
          <a:ext cx="2592000" cy="202540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Beijing, Hong Kong, Shanghai, Singapore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</a:p>
                  </a:txBody>
                  <a:tcPr marL="0" marR="0" marT="162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Astana, Athens, Brussels, Frankfurt, London, Munich, Paris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GB" sz="800" dirty="0"/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9061811"/>
              </p:ext>
            </p:extLst>
          </p:nvPr>
        </p:nvGraphicFramePr>
        <p:xfrm>
          <a:off x="3276000" y="1695363"/>
          <a:ext cx="2592000" cy="228916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Middle East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000" dirty="0"/>
                        <a:t>Abu Dhabi, Dubai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U.S.</a:t>
                      </a:r>
                    </a:p>
                  </a:txBody>
                  <a:tcPr marL="0" marR="0" marT="108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0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Austin, Atlanta, Century City, Chicago, Dallas, Denver, Houston, Los Angeles, Miami, New York, Orange County, Philadelphia, Pittsburgh, Princeton, Richmond, San Francisco, Silicon Valley, Tysons, Washington, D.C., Wilmington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7274992"/>
              </p:ext>
            </p:extLst>
          </p:nvPr>
        </p:nvGraphicFramePr>
        <p:xfrm>
          <a:off x="6287288" y="1135381"/>
          <a:ext cx="2238704" cy="2432924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23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sz="2100" spc="-20" baseline="0" dirty="0">
                          <a:solidFill>
                            <a:schemeClr val="tx2"/>
                          </a:solidFill>
                        </a:rPr>
                        <a:t>Business teams</a:t>
                      </a:r>
                    </a:p>
                  </a:txBody>
                  <a:tcPr marL="0" marR="0" marT="216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Africa, Australia, India, Indonesia, Israel, Japan, Korea, Latin America, Nordic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with a depth of experience and an established network of local counsel in advising clients operating or investing in specific geographic markets.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6D55EB-AC94-E160-5307-1E4473334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6145" y="3861687"/>
            <a:ext cx="540000" cy="54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01D722-4747-E016-2FE1-0B779C023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3738"/>
      </p:ext>
    </p:extLst>
  </p:cSld>
  <p:clrMapOvr>
    <a:masterClrMapping/>
  </p:clrMapOvr>
</p:sldLayout>
</file>

<file path=ppt/slideLayouts/slideLayout45.xml><?xml version="1.0" encoding="utf-8"?>
<p:sldLayout xmlns:p14="http://schemas.microsoft.com/office/powerpoint/2010/main" xmlns:a16="http://schemas.microsoft.com/office/drawing/2014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1109477"/>
              </p:ext>
            </p:extLst>
          </p:nvPr>
        </p:nvGraphicFramePr>
        <p:xfrm>
          <a:off x="406308" y="1631265"/>
          <a:ext cx="2138400" cy="315297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0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1359750298"/>
                    </a:ext>
                  </a:extLst>
                </a:gridCol>
              </a:tblGrid>
              <a:tr h="4287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7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Austin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Atlanta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Century City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Chicago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Dallas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Denver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Houston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Los Angeles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Miami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New York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Orange County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Philadelphia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Pittsburgh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Princeton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Richmond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San Francisco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Silicon Valley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 err="1"/>
                        <a:t>Tysons</a:t>
                      </a:r>
                      <a:endParaRPr lang="en-GB" sz="900" dirty="0"/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Washington, D.C.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Wilmington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4881994"/>
              </p:ext>
            </p:extLst>
          </p:nvPr>
        </p:nvGraphicFramePr>
        <p:xfrm>
          <a:off x="6614144" y="1631265"/>
          <a:ext cx="2138400" cy="18718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Latin America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3326469" y="1196549"/>
            <a:ext cx="2479765" cy="3637881"/>
            <a:chOff x="3326469" y="1196549"/>
            <a:chExt cx="2479765" cy="363788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7673" y="1196549"/>
              <a:ext cx="2468561" cy="363788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3364792" y="166250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3364792" y="16245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3326469" y="162490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3326469" y="158993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4405725" y="158755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504762" y="162471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092467" y="186283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030386" y="193561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4106753" y="196884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4473581" y="212515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4617025" y="181238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4636863" y="1776963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4636863" y="174154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4672475" y="174154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4672475" y="170831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4683244" y="166833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4694013" y="163289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B52DFB-1F11-99A9-4883-B43A46D1BB25}"/>
                </a:ext>
              </a:extLst>
            </p:cNvPr>
            <p:cNvSpPr/>
            <p:nvPr userDrawn="1"/>
          </p:nvSpPr>
          <p:spPr>
            <a:xfrm>
              <a:off x="4394831" y="191698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AA3F82-3D53-330F-228E-1D8A97F96FAA}"/>
                </a:ext>
              </a:extLst>
            </p:cNvPr>
            <p:cNvSpPr/>
            <p:nvPr userDrawn="1"/>
          </p:nvSpPr>
          <p:spPr>
            <a:xfrm>
              <a:off x="3818170" y="16245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7" name="Group 96"/>
          <p:cNvGrpSpPr/>
          <p:nvPr userDrawn="1"/>
        </p:nvGrpSpPr>
        <p:grpSpPr>
          <a:xfrm>
            <a:off x="3362411" y="3396416"/>
            <a:ext cx="1122118" cy="361121"/>
            <a:chOff x="520702" y="1425886"/>
            <a:chExt cx="1122118" cy="481494"/>
          </a:xfrm>
        </p:grpSpPr>
        <p:sp>
          <p:nvSpPr>
            <p:cNvPr id="98" name="TextBox 97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00"/>
                </a:lnSpc>
                <a:spcBef>
                  <a:spcPts val="300"/>
                </a:spcBef>
              </a:pPr>
              <a:r>
                <a:rPr lang="en-GB" sz="800" dirty="0">
                  <a:solidFill>
                    <a:srgbClr val="000000"/>
                  </a:solidFill>
                </a:rPr>
                <a:t>Our offices</a:t>
              </a:r>
            </a:p>
            <a:p>
              <a:pPr>
                <a:lnSpc>
                  <a:spcPts val="1100"/>
                </a:lnSpc>
                <a:spcBef>
                  <a:spcPts val="300"/>
                </a:spcBef>
              </a:pPr>
              <a:r>
                <a:rPr lang="en-GB" sz="800" dirty="0">
                  <a:solidFill>
                    <a:srgbClr val="000000"/>
                  </a:solidFill>
                </a:rPr>
                <a:t>Our business teams</a:t>
              </a:r>
            </a:p>
          </p:txBody>
        </p:sp>
        <p:sp>
          <p:nvSpPr>
            <p:cNvPr id="99" name="TextBox 98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0F5536-5FA0-C44A-FEA6-9DA9BB1EC392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6C74EC-F8F8-70EC-AE2E-0DB0D10B9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5B37A77-C687-A4FB-E48B-11348F63C7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46181"/>
      </p:ext>
    </p:extLst>
  </p:cSld>
  <p:clrMapOvr>
    <a:masterClrMapping/>
  </p:clrMapOvr>
</p:sldLayout>
</file>

<file path=ppt/slideLayouts/slideLayout46.xml><?xml version="1.0" encoding="utf-8"?>
<p:sldLayout xmlns:a14="http://schemas.microsoft.com/office/drawing/2010/main" xmlns:p14="http://schemas.microsoft.com/office/powerpoint/2010/main" xmlns:a16="http://schemas.microsoft.com/office/drawing/2014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 userDrawn="1"/>
        </p:nvGrpSpPr>
        <p:grpSpPr>
          <a:xfrm>
            <a:off x="1183214" y="955103"/>
            <a:ext cx="5430311" cy="3455647"/>
            <a:chOff x="1517223" y="1014205"/>
            <a:chExt cx="6185070" cy="3935948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8" t="30255" r="40755" b="6435"/>
            <a:stretch/>
          </p:blipFill>
          <p:spPr>
            <a:xfrm>
              <a:off x="1517223" y="1014205"/>
              <a:ext cx="6185070" cy="3935948"/>
            </a:xfrm>
            <a:prstGeom prst="rect">
              <a:avLst/>
            </a:prstGeom>
          </p:spPr>
        </p:pic>
        <p:sp>
          <p:nvSpPr>
            <p:cNvPr id="75" name="Rectangle 74"/>
            <p:cNvSpPr>
              <a:spLocks noChangeAspect="1"/>
            </p:cNvSpPr>
            <p:nvPr userDrawn="1"/>
          </p:nvSpPr>
          <p:spPr>
            <a:xfrm>
              <a:off x="2739813" y="315511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6" name="Rectangle 75"/>
            <p:cNvSpPr>
              <a:spLocks noChangeAspect="1"/>
            </p:cNvSpPr>
            <p:nvPr userDrawn="1"/>
          </p:nvSpPr>
          <p:spPr>
            <a:xfrm>
              <a:off x="2881730" y="334948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7" name="Rectangle 76"/>
            <p:cNvSpPr>
              <a:spLocks noChangeAspect="1"/>
            </p:cNvSpPr>
            <p:nvPr userDrawn="1"/>
          </p:nvSpPr>
          <p:spPr>
            <a:xfrm>
              <a:off x="3370163" y="338716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8" name="Rectangle 77"/>
            <p:cNvSpPr>
              <a:spLocks noChangeAspect="1"/>
            </p:cNvSpPr>
            <p:nvPr userDrawn="1"/>
          </p:nvSpPr>
          <p:spPr>
            <a:xfrm>
              <a:off x="3248694" y="323045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4115912" y="415927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0" name="Rectangle 79"/>
            <p:cNvSpPr>
              <a:spLocks noChangeAspect="1"/>
            </p:cNvSpPr>
            <p:nvPr userDrawn="1"/>
          </p:nvSpPr>
          <p:spPr>
            <a:xfrm>
              <a:off x="3012383" y="32139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1" name="Rectangle 80"/>
            <p:cNvSpPr>
              <a:spLocks noChangeAspect="1"/>
            </p:cNvSpPr>
            <p:nvPr userDrawn="1"/>
          </p:nvSpPr>
          <p:spPr>
            <a:xfrm>
              <a:off x="6715378" y="317221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2536825" y="4177220"/>
            <a:ext cx="1122118" cy="361121"/>
            <a:chOff x="520702" y="1425886"/>
            <a:chExt cx="1122118" cy="481494"/>
          </a:xfrm>
        </p:grpSpPr>
        <p:sp>
          <p:nvSpPr>
            <p:cNvPr id="83" name="TextBox 82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sp>
        <p:nvSpPr>
          <p:cNvPr id="85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72422"/>
            <a:ext cx="252000" cy="144000"/>
          </a:xfrm>
        </p:spPr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88" name="Table 8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1397172"/>
              </p:ext>
            </p:extLst>
          </p:nvPr>
        </p:nvGraphicFramePr>
        <p:xfrm>
          <a:off x="406400" y="1631265"/>
          <a:ext cx="1367809" cy="17702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36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Astana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Athens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Brussels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Frankfurt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London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Munich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0184258"/>
              </p:ext>
            </p:extLst>
          </p:nvPr>
        </p:nvGraphicFramePr>
        <p:xfrm>
          <a:off x="6613525" y="1631265"/>
          <a:ext cx="2124075" cy="18718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3600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Nordic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with a depth of experience and an established network of local counsel in advising clients operating or investing in specific geographic markets.</a:t>
                      </a:r>
                    </a:p>
                  </a:txBody>
                  <a:tcPr marL="0" marR="3600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CB954A-6A73-F01B-07DF-820CC3666644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AC1B76-1816-A488-38B8-AC68CC591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8224962-F7C6-251E-75E7-EAB4527F64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24911"/>
      </p:ext>
    </p:extLst>
  </p:cSld>
  <p:clrMapOvr>
    <a:masterClrMapping/>
  </p:clrMapOvr>
</p:sldLayout>
</file>

<file path=ppt/slideLayouts/slideLayout47.xml><?xml version="1.0" encoding="utf-8"?>
<p:sldLayout xmlns:p14="http://schemas.microsoft.com/office/powerpoint/2010/main" xmlns:a16="http://schemas.microsoft.com/office/drawing/2014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Middle E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900058"/>
              </p:ext>
            </p:extLst>
          </p:nvPr>
        </p:nvGraphicFramePr>
        <p:xfrm>
          <a:off x="406400" y="1631265"/>
          <a:ext cx="2138400" cy="8812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 Dhabi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Dubai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40710"/>
              </p:ext>
            </p:extLst>
          </p:nvPr>
        </p:nvGraphicFramePr>
        <p:xfrm>
          <a:off x="6613525" y="1631265"/>
          <a:ext cx="2138400" cy="20496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2" name="Group 101"/>
          <p:cNvGrpSpPr/>
          <p:nvPr userDrawn="1"/>
        </p:nvGrpSpPr>
        <p:grpSpPr>
          <a:xfrm>
            <a:off x="2968712" y="3062413"/>
            <a:ext cx="1122118" cy="361121"/>
            <a:chOff x="520702" y="1425886"/>
            <a:chExt cx="1122118" cy="481494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  <a:endParaRPr lang="en-GB" sz="900" dirty="0">
                <a:solidFill>
                  <a:srgbClr val="575756"/>
                </a:solidFill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2959162" y="1193800"/>
            <a:ext cx="3240000" cy="3229672"/>
            <a:chOff x="3024000" y="1600200"/>
            <a:chExt cx="3096000" cy="3086131"/>
          </a:xfrm>
        </p:grpSpPr>
        <p:pic>
          <p:nvPicPr>
            <p:cNvPr id="61" name="Picture 6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58" t="13794" r="17493" b="1"/>
            <a:stretch/>
          </p:blipFill>
          <p:spPr>
            <a:xfrm>
              <a:off x="3024000" y="1600200"/>
              <a:ext cx="3096000" cy="3086131"/>
            </a:xfrm>
            <a:prstGeom prst="rect">
              <a:avLst/>
            </a:prstGeom>
          </p:spPr>
        </p:pic>
        <p:sp>
          <p:nvSpPr>
            <p:cNvPr id="62" name="Rectangle 61"/>
            <p:cNvSpPr>
              <a:spLocks noChangeAspect="1"/>
            </p:cNvSpPr>
            <p:nvPr userDrawn="1"/>
          </p:nvSpPr>
          <p:spPr>
            <a:xfrm>
              <a:off x="5834838" y="2153485"/>
              <a:ext cx="55040" cy="5504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75600" y="2111175"/>
              <a:ext cx="55040" cy="5504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406" y="2051050"/>
            <a:ext cx="933450" cy="8636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940152" y="1729085"/>
            <a:ext cx="57600" cy="57600"/>
          </a:xfrm>
          <a:prstGeom prst="rect">
            <a:avLst/>
          </a:prstGeom>
          <a:solidFill>
            <a:srgbClr val="E0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22999-9472-484C-56DE-873D6EEE33C1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30E268-3FC7-08C9-ADCD-8898C29710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C0BC01-B3A9-47D6-2608-75E972727C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1930"/>
      </p:ext>
    </p:extLst>
  </p:cSld>
  <p:clrMapOvr>
    <a:masterClrMapping/>
  </p:clrMapOvr>
</p:sldLayout>
</file>

<file path=ppt/slideLayouts/slideLayout48.xml><?xml version="1.0" encoding="utf-8"?>
<p:sldLayout xmlns:p14="http://schemas.microsoft.com/office/powerpoint/2010/main" xmlns:a16="http://schemas.microsoft.com/office/drawing/2014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72422"/>
            <a:ext cx="252000" cy="144000"/>
          </a:xfrm>
        </p:spPr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91908677"/>
              </p:ext>
            </p:extLst>
          </p:nvPr>
        </p:nvGraphicFramePr>
        <p:xfrm>
          <a:off x="406400" y="1631265"/>
          <a:ext cx="2138400" cy="136227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Beijing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 Kong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Shanghai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5542890"/>
              </p:ext>
            </p:extLst>
          </p:nvPr>
        </p:nvGraphicFramePr>
        <p:xfrm>
          <a:off x="6613525" y="1631265"/>
          <a:ext cx="2138400" cy="25830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Indonesia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 userDrawn="1"/>
        </p:nvGrpSpPr>
        <p:grpSpPr>
          <a:xfrm>
            <a:off x="3036880" y="3261555"/>
            <a:ext cx="1122118" cy="361121"/>
            <a:chOff x="520702" y="1425886"/>
            <a:chExt cx="1122118" cy="481494"/>
          </a:xfrm>
        </p:grpSpPr>
        <p:sp>
          <p:nvSpPr>
            <p:cNvPr id="74" name="TextBox 73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chemeClr val="accent1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grpSp>
        <p:nvGrpSpPr>
          <p:cNvPr id="173" name="Group 172"/>
          <p:cNvGrpSpPr/>
          <p:nvPr userDrawn="1"/>
        </p:nvGrpSpPr>
        <p:grpSpPr>
          <a:xfrm>
            <a:off x="3118584" y="735645"/>
            <a:ext cx="2906832" cy="4011612"/>
            <a:chOff x="3616348" y="1193800"/>
            <a:chExt cx="2574851" cy="3553457"/>
          </a:xfrm>
        </p:grpSpPr>
        <p:pic>
          <p:nvPicPr>
            <p:cNvPr id="174" name="Picture 17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275" t="26007" r="16036" b="4903"/>
            <a:stretch/>
          </p:blipFill>
          <p:spPr>
            <a:xfrm>
              <a:off x="3616348" y="1193800"/>
              <a:ext cx="2574851" cy="3553457"/>
            </a:xfrm>
            <a:prstGeom prst="rect">
              <a:avLst/>
            </a:prstGeom>
          </p:spPr>
        </p:pic>
        <p:sp>
          <p:nvSpPr>
            <p:cNvPr id="175" name="Rectangle 174"/>
            <p:cNvSpPr>
              <a:spLocks noChangeAspect="1"/>
            </p:cNvSpPr>
            <p:nvPr userDrawn="1"/>
          </p:nvSpPr>
          <p:spPr>
            <a:xfrm>
              <a:off x="4914901" y="180192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6" name="Rectangle 175"/>
            <p:cNvSpPr>
              <a:spLocks noChangeAspect="1"/>
            </p:cNvSpPr>
            <p:nvPr userDrawn="1"/>
          </p:nvSpPr>
          <p:spPr>
            <a:xfrm>
              <a:off x="5126832" y="214720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7" name="Rectangle 176"/>
            <p:cNvSpPr>
              <a:spLocks noChangeAspect="1"/>
            </p:cNvSpPr>
            <p:nvPr userDrawn="1"/>
          </p:nvSpPr>
          <p:spPr>
            <a:xfrm>
              <a:off x="4955663" y="243556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8" name="Rectangle 177"/>
            <p:cNvSpPr>
              <a:spLocks noChangeAspect="1"/>
            </p:cNvSpPr>
            <p:nvPr userDrawn="1"/>
          </p:nvSpPr>
          <p:spPr>
            <a:xfrm>
              <a:off x="4722300" y="310946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4D4CAF-CC51-0F57-7D60-26A772DE5B3F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C805C0-B028-D9FD-6DBD-7F16F58C39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AEEF8F1-B1E8-49E3-BEFB-6910314B8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7428"/>
      </p:ext>
    </p:extLst>
  </p:cSld>
  <p:clrMapOvr>
    <a:masterClrMapping/>
  </p:clrMapOvr>
</p:sldLayout>
</file>

<file path=ppt/slideLayouts/slideLayout4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Icons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1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A709E-87D2-CAF8-ECA8-82F6879E4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72422"/>
            <a:ext cx="252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26DA533-60A2-D9A3-EAE0-AB2BCEBA4D9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50934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164EF2F-BA7C-294D-AE25-B68AC467545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095467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B1F478-1733-4ABB-C83E-CD68C6CE556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40000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4DE9628-CE0B-FFBD-DF9D-6F7D0CB81A0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784533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451869-8E9D-5C88-D64C-79375B4D7D3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629066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795F290-C2B1-1447-DABD-E7363CC95BE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473599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7BA949C-B1E3-E296-9F3D-EFAB52E7CA0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318132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D4C2243-6B68-43E1-E29E-077EB6AAFB3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162665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3D286FAD-FBAD-FAC0-46B4-F30B0EC09CC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007201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779D2A48-0C3E-29A1-964A-F62361A9FB7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07601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166997BF-2403-E831-F52F-087502C5C20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52134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DACCAF3-9604-119F-48B6-3051E36A1D72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096667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720ACF52-DC5E-AD9E-4987-63E4CB04664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941200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5A2ED33-8AB0-EFD9-ED41-DB996DE8039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785733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61F318B7-2AB2-1043-6758-9BECD8DD93B7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630266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39EB1A6C-376C-F18C-950B-41C973E038F5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474799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04390C35-70ED-4562-59E0-407DF4B1C175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319332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B957C5D8-3242-0E44-F454-0D9FE115C796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7163865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FD6761F-53C7-9E8A-0F79-8E6843800876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008401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28DD00A-D784-9AED-5B97-EE7365CBAD9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7601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912C49D5-755B-357B-B632-EF554123B9C2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52134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7EE25A78-1878-EE79-3B10-4EEAB462EBD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096667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0F531BC2-BB07-EB21-32F2-476B676F5950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2941200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AFA8545B-7CBE-E749-B4EF-ABDCD4F3B4E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785733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6BF6903-782D-CDFE-4183-383E2D2E3D51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630266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DEAB06F9-7DAE-CC94-8E10-D1108C226DF7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474799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8FD2B3D0-2C77-2B2C-31F5-5A62BB17EF39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319332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C2C31810-F49E-A5D4-1FA4-E48294D6F96E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163865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7E3DB2AF-D01F-EF35-EB9B-3CDB78CF85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8008401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B1601A9D-A63C-D5E0-FBAF-FDBB7753B4CE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408801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F2C045F-C45F-C5B5-9E27-E616B5D4C1C6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1253334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D8844969-21B3-1087-BE06-711ED8234CD4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097867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13944697-8FBE-98E6-CCFC-7ACBF1CF0570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2942400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F4C5F451-A7C1-D990-CDB6-0A94F4D029F6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786933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8B65342F-6615-A66F-440B-DE7300AE6E4F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631466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6A35ECB3-72F5-8827-943A-A7E33EC1B35C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475999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2C0CF89C-7809-44AE-9A31-948CFC64B0C8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6320532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78D55ECE-15A4-D494-EA69-081246F2230F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7165065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5C0B5A29-53A1-701F-9296-A8FF3F33EDC6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8009601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39214-6B2B-B59C-AC0B-825EA0220815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The colour of these icons can be changed in PowerPoint</a:t>
            </a:r>
          </a:p>
        </p:txBody>
      </p:sp>
    </p:spTree>
    <p:extLst>
      <p:ext uri="{BB962C8B-B14F-4D97-AF65-F5344CB8AC3E}">
        <p14:creationId xmlns:p14="http://schemas.microsoft.com/office/powerpoint/2010/main" val="114648697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88684"/>
            <a:ext cx="8331200" cy="3948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19364"/>
      </p:ext>
    </p:extLst>
  </p:cSld>
  <p:clrMapOvr>
    <a:masterClrMapping/>
  </p:clrMapOvr>
</p:sldLayout>
</file>

<file path=ppt/slideLayouts/slideLayout50.xml><?xml version="1.0" encoding="utf-8"?>
<p:sldLayout xmlns:a16="http://schemas.microsoft.com/office/drawing/2014/main" xmlns:a14="http://schemas.microsoft.com/office/drawing/2010/main" xmlns:p14="http://schemas.microsoft.com/office/powerpoint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Locations+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</p:cNvPr>
          <p:cNvSpPr/>
          <p:nvPr userDrawn="1"/>
        </p:nvSpPr>
        <p:spPr>
          <a:xfrm>
            <a:off x="406400" y="4779425"/>
            <a:ext cx="1250950" cy="13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F21A79-9E6C-725D-CE86-8A657473283D}"/>
              </a:ext>
            </a:extLst>
          </p:cNvPr>
          <p:cNvGrpSpPr/>
          <p:nvPr userDrawn="1"/>
        </p:nvGrpSpPr>
        <p:grpSpPr>
          <a:xfrm>
            <a:off x="2878757" y="1863301"/>
            <a:ext cx="1268710" cy="1268710"/>
            <a:chOff x="3310696" y="2546986"/>
            <a:chExt cx="1419984" cy="14199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FC759C-EC6C-669E-10AB-A295123C40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696" y="2546986"/>
              <a:ext cx="1419984" cy="1419984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4976" y="3736653"/>
              <a:ext cx="163029" cy="709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343F3F-D2FD-23BB-B898-8D3205295A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746"/>
          <a:stretch/>
        </p:blipFill>
        <p:spPr>
          <a:xfrm>
            <a:off x="7501634" y="4514263"/>
            <a:ext cx="1248691" cy="289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26F4A-FEA9-7B72-4E35-69A900242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878757" y="553831"/>
            <a:ext cx="1268710" cy="1268710"/>
          </a:xfrm>
          <a:prstGeom prst="rect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AD4DB-275A-36AC-6C2D-1A601FBA28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29" y="3172771"/>
            <a:ext cx="1268738" cy="1268738"/>
          </a:xfrm>
          <a:prstGeom prst="rect">
            <a:avLst/>
          </a:prstGeom>
          <a:ln w="1905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6D6CCC-16C9-BF23-70B8-EEC1ECB7304A}"/>
              </a:ext>
            </a:extLst>
          </p:cNvPr>
          <p:cNvSpPr txBox="1"/>
          <p:nvPr userDrawn="1"/>
        </p:nvSpPr>
        <p:spPr>
          <a:xfrm>
            <a:off x="164704" y="4434159"/>
            <a:ext cx="1844575" cy="28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2000"/>
              </a:spcBef>
              <a:spcAft>
                <a:spcPct val="0"/>
              </a:spcAft>
            </a:pPr>
            <a:r>
              <a:rPr lang="en-GB" sz="1400" b="1" u="none" strike="noStrike" dirty="0">
                <a:solidFill>
                  <a:schemeClr val="accent1"/>
                </a:solidFill>
                <a:effectLst/>
                <a:latin typeface="+mn-lt"/>
                <a:ea typeface="STSong"/>
                <a:cs typeface="Arial"/>
              </a:rPr>
              <a:t>reedsmith.com</a:t>
            </a:r>
            <a:endParaRPr lang="en-GB" sz="1400" b="1" dirty="0">
              <a:solidFill>
                <a:schemeClr val="accent1"/>
              </a:solidFill>
              <a:effectLst/>
              <a:latin typeface="+mn-lt"/>
              <a:ea typeface="STSong"/>
              <a:cs typeface="Arial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262183-B154-CE1E-CAB9-9B1FE63D14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114729"/>
              </p:ext>
            </p:extLst>
          </p:nvPr>
        </p:nvGraphicFramePr>
        <p:xfrm>
          <a:off x="283767" y="995713"/>
          <a:ext cx="2272684" cy="335558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3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1359750298"/>
                    </a:ext>
                  </a:extLst>
                </a:gridCol>
              </a:tblGrid>
              <a:tr h="4287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7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ABU DHABI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Astana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ATHENS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Atlanta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AUSTIN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BRUSSELS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BEIJING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CENTURY CITY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CHICAGO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Dallas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Denver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DUBAI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FRANKFURT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HONG KONG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HOUSTON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b="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LONDON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LOS ANGELES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MIAMI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MUNICH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NEW YORK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Orange County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PARIS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PHILADELPHIA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PITTSBURGH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PRINCETON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RICHMOND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SAN FRANCISCO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SHANGHAI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SILICON VALLEY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SINGAPORE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 err="1">
                          <a:solidFill>
                            <a:schemeClr val="tx1"/>
                          </a:solidFill>
                          <a:latin typeface="+mn-lt"/>
                          <a:ea typeface="STSong"/>
                          <a:cs typeface="+mn-cs"/>
                        </a:rPr>
                        <a:t>Tysons</a:t>
                      </a:r>
                      <a:endParaRPr lang="en-GB" sz="900" cap="all" spc="1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STSong"/>
                        <a:cs typeface="+mn-cs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WASHINGTON, D.C.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WILMINGTON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Graphic 19">
            <a:extLst>
              <a:ext uri="{FF2B5EF4-FFF2-40B4-BE49-F238E27FC236}">
                <a16:creationId xmlns:a16="http://schemas.microsoft.com/office/drawing/2014/main" id="{91AC07FF-0D5A-5034-6D14-E2B2061517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831" y="504642"/>
            <a:ext cx="540000" cy="540000"/>
          </a:xfrm>
          <a:prstGeom prst="rect">
            <a:avLst/>
          </a:prstGeom>
        </p:spPr>
      </p:pic>
      <p:sp>
        <p:nvSpPr>
          <p:cNvPr id="23" name="Freeform 2">
            <a:extLst>
              <a:ext uri="{FF2B5EF4-FFF2-40B4-BE49-F238E27FC236}">
                <a16:creationId xmlns:a16="http://schemas.microsoft.com/office/drawing/2014/main" id="{CED668B1-DC78-C47A-3DDD-292856E8A8E4}"/>
              </a:ext>
            </a:extLst>
          </p:cNvPr>
          <p:cNvSpPr/>
          <p:nvPr userDrawn="1"/>
        </p:nvSpPr>
        <p:spPr>
          <a:xfrm>
            <a:off x="4229748" y="555760"/>
            <a:ext cx="4520577" cy="387303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Reed Smith is a dynamic international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law firm, dedicated to helping clients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move their businesses forward.</a:t>
            </a:r>
          </a:p>
          <a:p>
            <a:r>
              <a:rPr lang="en-US" sz="11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With an inclusive culture and innovative mindset, we deliver smarter, more creative legal services that drive better outcomes for our clients. Our deep industry knowledge, long-standing relationships and collaborative structure make us the go-to partner for complex disputes, transactions and regulatory matters.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For further information, please visit </a:t>
            </a:r>
            <a:r>
              <a:rPr lang="en-US" sz="1100" dirty="0" err="1">
                <a:solidFill>
                  <a:schemeClr val="bg1"/>
                </a:solidFill>
              </a:rPr>
              <a:t>reedsmith.com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This document is not intended to provide legal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advice to be used in a specific fact situation;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the contents are for informational purposes only.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“Reed Smith” refers to Reed Smith LLP and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related entities. © Reed Smith LLP </a:t>
            </a:r>
            <a:fld id="{E647E2E4-A68A-4C71-BDC9-DC105E9533E1}" type="datetimeyyyy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547600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5AD20C3-18B5-168F-6461-BDD1376B91EB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21FBDE-56F6-2FAC-C074-9214F1EFD1B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7299"/>
            <a:ext cx="8331200" cy="3479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9DF8A-1403-AF6D-2107-34A3C9794300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9524995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5AD20C3-18B5-168F-6461-BDD1376B91EB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21FBDE-56F6-2FAC-C074-9214F1EFD1B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59477"/>
            <a:ext cx="6985000" cy="2825648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n-lt"/>
              </a:defRPr>
            </a:lvl4pPr>
            <a:lvl5pPr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9DF8A-1403-AF6D-2107-34A3C9794300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08EDBF-6E66-8208-C211-41E6A6D7A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041" y="278954"/>
            <a:ext cx="1346200" cy="1346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D7325A-C0EA-F669-E22C-B190BC0A05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0" y="3892273"/>
            <a:ext cx="7130676" cy="609561"/>
          </a:xfrm>
        </p:spPr>
        <p:txBody>
          <a:bodyPr/>
          <a:lstStyle>
            <a:lvl1pPr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5579853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919244"/>
            <a:ext cx="4061600" cy="381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76000" y="919244"/>
            <a:ext cx="4061600" cy="381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910427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0F6EF8-BBEA-105C-3EF6-A815BECE61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4061600" cy="347852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24ED72F-35B6-058F-A240-428029E2F60F}"/>
              </a:ext>
            </a:extLst>
          </p:cNvPr>
          <p:cNvSpPr/>
          <p:nvPr userDrawn="1"/>
        </p:nvSpPr>
        <p:spPr>
          <a:xfrm>
            <a:off x="407988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F8CC3E4-3B32-575C-83CC-260021CCE1E9}"/>
              </a:ext>
            </a:extLst>
          </p:cNvPr>
          <p:cNvSpPr/>
          <p:nvPr userDrawn="1"/>
        </p:nvSpPr>
        <p:spPr>
          <a:xfrm>
            <a:off x="321375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66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382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914400"/>
            <a:ext cx="8329612" cy="3822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4872422"/>
            <a:ext cx="1928586" cy="13923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Reed Smith  </a:t>
            </a:r>
            <a:r>
              <a:rPr lang="en-GB" sz="1000" b="1" i="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|</a:t>
            </a:r>
            <a:r>
              <a:rPr lang="en-GB" sz="1000" b="1" i="0" baseline="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GB" sz="1000" b="1" i="0" baseline="0" noProof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AdvaMed</a:t>
            </a:r>
            <a:endParaRPr lang="en-GB" sz="800" b="1" i="0" baseline="0" noProof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35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7" r:id="rId2"/>
    <p:sldLayoutId id="2147483707" r:id="rId3"/>
    <p:sldLayoutId id="2147483654" r:id="rId4"/>
    <p:sldLayoutId id="2147483650" r:id="rId5"/>
    <p:sldLayoutId id="2147483730" r:id="rId6"/>
    <p:sldLayoutId id="2147483732" r:id="rId7"/>
    <p:sldLayoutId id="2147483652" r:id="rId8"/>
    <p:sldLayoutId id="2147483718" r:id="rId9"/>
    <p:sldLayoutId id="2147483708" r:id="rId10"/>
    <p:sldLayoutId id="2147483711" r:id="rId11"/>
    <p:sldLayoutId id="2147483719" r:id="rId12"/>
    <p:sldLayoutId id="2147483729" r:id="rId13"/>
    <p:sldLayoutId id="2147483733" r:id="rId14"/>
    <p:sldLayoutId id="2147483735" r:id="rId15"/>
    <p:sldLayoutId id="2147483717" r:id="rId16"/>
    <p:sldLayoutId id="2147483714" r:id="rId17"/>
    <p:sldLayoutId id="2147483689" r:id="rId18"/>
    <p:sldLayoutId id="2147483720" r:id="rId19"/>
    <p:sldLayoutId id="2147483710" r:id="rId20"/>
    <p:sldLayoutId id="2147483660" r:id="rId21"/>
    <p:sldLayoutId id="2147483728" r:id="rId22"/>
    <p:sldLayoutId id="2147483734" r:id="rId23"/>
    <p:sldLayoutId id="2147483731" r:id="rId24"/>
    <p:sldLayoutId id="2147483736" r:id="rId25"/>
    <p:sldLayoutId id="2147483715" r:id="rId26"/>
    <p:sldLayoutId id="2147483722" r:id="rId27"/>
    <p:sldLayoutId id="2147483723" r:id="rId28"/>
    <p:sldLayoutId id="2147483712" r:id="rId29"/>
    <p:sldLayoutId id="2147483709" r:id="rId30"/>
    <p:sldLayoutId id="2147483663" r:id="rId31"/>
    <p:sldLayoutId id="2147483716" r:id="rId32"/>
    <p:sldLayoutId id="2147483738" r:id="rId33"/>
    <p:sldLayoutId id="2147483724" r:id="rId34"/>
    <p:sldLayoutId id="2147483725" r:id="rId35"/>
    <p:sldLayoutId id="2147483726" r:id="rId36"/>
    <p:sldLayoutId id="2147483661" r:id="rId37"/>
    <p:sldLayoutId id="2147483662" r:id="rId38"/>
    <p:sldLayoutId id="2147483690" r:id="rId39"/>
    <p:sldLayoutId id="2147483691" r:id="rId40"/>
    <p:sldLayoutId id="2147483692" r:id="rId41"/>
    <p:sldLayoutId id="2147483713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727" r:id="rId49"/>
    <p:sldLayoutId id="2147483664" r:id="rId50"/>
  </p:sldLayoutIdLst>
  <p:hf hdr="0" ftr="0" dt="0"/>
  <p:txStyles>
    <p:titleStyle>
      <a:lvl1pPr algn="l" defTabSz="914400" rtl="0" eaLnBrk="1" latinLnBrk="0" hangingPunct="1">
        <a:lnSpc>
          <a:spcPct val="74000"/>
        </a:lnSpc>
        <a:spcBef>
          <a:spcPct val="0"/>
        </a:spcBef>
        <a:buNone/>
        <a:defRPr sz="2400" b="0" kern="12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b="0" i="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marL="347472" indent="-17373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b="0" i="0" kern="1200" baseline="0">
          <a:solidFill>
            <a:srgbClr val="000000"/>
          </a:solidFill>
          <a:latin typeface="+mj-lt"/>
          <a:ea typeface="+mj-ea"/>
          <a:cs typeface="+mj-cs"/>
        </a:defRPr>
      </a:lvl2pPr>
      <a:lvl3pPr marL="694944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042416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anose="020B0604020202020204" pitchFamily="34" charset="0"/>
        <a:buChar char="•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898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257" userDrawn="1">
          <p15:clr>
            <a:srgbClr val="F26B43"/>
          </p15:clr>
        </p15:guide>
        <p15:guide id="5" orient="horz" pos="2984" userDrawn="1">
          <p15:clr>
            <a:srgbClr val="F26B43"/>
          </p15:clr>
        </p15:guide>
        <p15:guide id="6" pos="5504" userDrawn="1">
          <p15:clr>
            <a:srgbClr val="F26B43"/>
          </p15:clr>
        </p15:guide>
        <p15:guide id="7" pos="1484" userDrawn="1">
          <p15:clr>
            <a:srgbClr val="F26B43"/>
          </p15:clr>
        </p15:guide>
        <p15:guide id="8" pos="1598" userDrawn="1">
          <p15:clr>
            <a:srgbClr val="F26B43"/>
          </p15:clr>
        </p15:guide>
        <p15:guide id="9" pos="2825" userDrawn="1">
          <p15:clr>
            <a:srgbClr val="F26B43"/>
          </p15:clr>
        </p15:guide>
        <p15:guide id="10" pos="2939" userDrawn="1">
          <p15:clr>
            <a:srgbClr val="F26B43"/>
          </p15:clr>
        </p15:guide>
        <p15:guide id="11" pos="4166" userDrawn="1">
          <p15:clr>
            <a:srgbClr val="F26B43"/>
          </p15:clr>
        </p15:guide>
        <p15:guide id="12" pos="4280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FDD0B-0EA3-F5DA-9E27-27C9A32A6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Tariff-related Litigation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6917C9-F356-8122-3741-60F693578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September 5, </a:t>
            </a:r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02720580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9665-B6D7-0F3B-0684-F969CD19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Imposed Under IEEPA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2CA1C-BD8A-1D4B-CB9A-089CB7DE26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“Fentanyl” Tariffs</a:t>
            </a:r>
            <a:endParaRPr lang="en-US" dirty="0"/>
          </a:p>
          <a:p>
            <a:pPr lvl="1"/>
            <a:r>
              <a:rPr lang="en-US" b="1" dirty="0"/>
              <a:t>Canada:</a:t>
            </a:r>
            <a:r>
              <a:rPr lang="en-US" dirty="0"/>
              <a:t> 35% </a:t>
            </a:r>
            <a:r>
              <a:rPr lang="en-US" i="1" dirty="0"/>
              <a:t>ad valorem </a:t>
            </a:r>
            <a:r>
              <a:rPr lang="en-US" dirty="0"/>
              <a:t>on most goods that are not entered duty free under the United States-Mexico-Canada Agreement (USMCA)</a:t>
            </a:r>
          </a:p>
          <a:p>
            <a:pPr lvl="2"/>
            <a:r>
              <a:rPr lang="en-US" dirty="0"/>
              <a:t>Exec. Order 14193, as amended</a:t>
            </a:r>
          </a:p>
          <a:p>
            <a:pPr lvl="1"/>
            <a:r>
              <a:rPr lang="en-US" b="1" dirty="0"/>
              <a:t>China:</a:t>
            </a:r>
            <a:r>
              <a:rPr lang="en-US" dirty="0"/>
              <a:t> 20% </a:t>
            </a:r>
            <a:r>
              <a:rPr lang="en-US" i="1" dirty="0"/>
              <a:t>ad valorem</a:t>
            </a:r>
            <a:endParaRPr lang="en-US" dirty="0"/>
          </a:p>
          <a:p>
            <a:pPr lvl="2"/>
            <a:r>
              <a:rPr lang="en-US" dirty="0"/>
              <a:t>Exec. Order 14195, as amended</a:t>
            </a:r>
          </a:p>
          <a:p>
            <a:pPr lvl="1"/>
            <a:r>
              <a:rPr lang="en-US" b="1" dirty="0"/>
              <a:t>Mexico:</a:t>
            </a:r>
            <a:r>
              <a:rPr lang="en-US" dirty="0"/>
              <a:t> 25% </a:t>
            </a:r>
            <a:r>
              <a:rPr lang="en-US" i="1" dirty="0"/>
              <a:t>ad valorem</a:t>
            </a:r>
            <a:r>
              <a:rPr lang="en-US" dirty="0"/>
              <a:t> on most goods that are not entered duty free under the USMCA</a:t>
            </a:r>
          </a:p>
          <a:p>
            <a:pPr lvl="2"/>
            <a:r>
              <a:rPr lang="en-US" dirty="0"/>
              <a:t>Exec. Order 14194, as amended</a:t>
            </a:r>
          </a:p>
          <a:p>
            <a:pPr lvl="2"/>
            <a:r>
              <a:rPr lang="en-US" dirty="0"/>
              <a:t>Threatened to increase to 30% on August 1 but has not increased yet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2A239-16A4-8F77-E5D6-679A1D8A56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Reciprocal Tariffs (Exec. Order 14257, as amended)</a:t>
            </a:r>
          </a:p>
          <a:p>
            <a:pPr lvl="1"/>
            <a:r>
              <a:rPr lang="en-US" b="1" dirty="0"/>
              <a:t>Baseline:</a:t>
            </a:r>
            <a:r>
              <a:rPr lang="en-US" dirty="0"/>
              <a:t> 10% </a:t>
            </a:r>
            <a:r>
              <a:rPr lang="en-US" i="1" dirty="0"/>
              <a:t>ad valorem</a:t>
            </a:r>
          </a:p>
          <a:p>
            <a:pPr lvl="2"/>
            <a:r>
              <a:rPr lang="en-US" dirty="0"/>
              <a:t>Applies to all foreign-origin goods </a:t>
            </a:r>
            <a:r>
              <a:rPr lang="en-US" b="1" dirty="0"/>
              <a:t>except</a:t>
            </a:r>
            <a:r>
              <a:rPr lang="en-US" dirty="0"/>
              <a:t> goods originating in Belarus, Canada, Cuba, Mexico, North Korea, and Russia</a:t>
            </a:r>
          </a:p>
          <a:p>
            <a:pPr lvl="1"/>
            <a:r>
              <a:rPr lang="en-US" b="1" dirty="0"/>
              <a:t>Country-specific rates:</a:t>
            </a:r>
            <a:r>
              <a:rPr lang="en-US" dirty="0"/>
              <a:t> 0-40% </a:t>
            </a:r>
            <a:r>
              <a:rPr lang="en-US" i="1" dirty="0"/>
              <a:t>ad valorem</a:t>
            </a:r>
            <a:endParaRPr lang="en-US" dirty="0"/>
          </a:p>
          <a:p>
            <a:pPr lvl="2"/>
            <a:r>
              <a:rPr lang="en-US" dirty="0"/>
              <a:t>Cover over 50 countries</a:t>
            </a:r>
          </a:p>
          <a:p>
            <a:pPr lvl="2"/>
            <a:r>
              <a:rPr lang="en-US" dirty="0"/>
              <a:t>China’s country-specific rate is scheduled to go into effect on November 10</a:t>
            </a:r>
          </a:p>
          <a:p>
            <a:pPr lvl="1"/>
            <a:r>
              <a:rPr lang="en-US" b="1" dirty="0"/>
              <a:t>Exceptions:</a:t>
            </a:r>
            <a:endParaRPr lang="en-US" dirty="0"/>
          </a:p>
          <a:p>
            <a:pPr lvl="2"/>
            <a:r>
              <a:rPr lang="en-US" dirty="0"/>
              <a:t>Aluminum articles and derivatives, automobiles, automobile parts, semi-finished copper products and intensive copper derivative products, and steel articles and derivatives subject to Section 232 tariffs</a:t>
            </a:r>
          </a:p>
          <a:p>
            <a:pPr lvl="2"/>
            <a:r>
              <a:rPr lang="en-US" dirty="0"/>
              <a:t>Canadian- and Mexican-origin goods</a:t>
            </a:r>
          </a:p>
          <a:p>
            <a:pPr lvl="2"/>
            <a:r>
              <a:rPr lang="en-US" dirty="0"/>
              <a:t>Goods listed in Annex II to Exec. Order 14257</a:t>
            </a:r>
          </a:p>
        </p:txBody>
      </p:sp>
    </p:spTree>
    <p:extLst>
      <p:ext uri="{BB962C8B-B14F-4D97-AF65-F5344CB8AC3E}">
        <p14:creationId xmlns:p14="http://schemas.microsoft.com/office/powerpoint/2010/main" val="295399721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3C7D0-2827-633F-B183-A2127D30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37D4-1DC6-31C7-36D2-E4247FCF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Imposed Under IEEPA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47788-8652-E07A-7A23-9A70F4B821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Brazil “Free-Speec” Tariffs (Exec. Order 14323)</a:t>
            </a:r>
            <a:endParaRPr lang="en-US" dirty="0"/>
          </a:p>
          <a:p>
            <a:pPr lvl="1"/>
            <a:r>
              <a:rPr lang="en-US" b="1" dirty="0"/>
              <a:t>Rate:</a:t>
            </a:r>
            <a:r>
              <a:rPr lang="en-US" dirty="0"/>
              <a:t> 40% </a:t>
            </a:r>
            <a:r>
              <a:rPr lang="en-US" i="1" dirty="0"/>
              <a:t>ad valorem</a:t>
            </a:r>
          </a:p>
          <a:p>
            <a:pPr lvl="2"/>
            <a:r>
              <a:rPr lang="en-US" dirty="0"/>
              <a:t>In addition to the 10% </a:t>
            </a:r>
            <a:r>
              <a:rPr lang="en-US" i="1" dirty="0"/>
              <a:t>ad valorem</a:t>
            </a:r>
            <a:r>
              <a:rPr lang="en-US" dirty="0"/>
              <a:t> baseline reciprocal tariff</a:t>
            </a:r>
          </a:p>
          <a:p>
            <a:pPr lvl="1"/>
            <a:r>
              <a:rPr lang="en-US" b="1" dirty="0"/>
              <a:t>Exceptions:</a:t>
            </a:r>
          </a:p>
          <a:p>
            <a:pPr lvl="2"/>
            <a:r>
              <a:rPr lang="en-US" dirty="0"/>
              <a:t>Aluminum articles and derivatives, automobiles, automobile parts, and steel articles and derivatives subject to Section 232 tariffs</a:t>
            </a:r>
          </a:p>
          <a:p>
            <a:pPr lvl="2"/>
            <a:r>
              <a:rPr lang="en-US" dirty="0"/>
              <a:t>Goods listed in Annex I to Exec. Order 14323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FF7C1-9D92-A7A1-8278-68C8453B186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Secondary Tariffs on India (Exec. Order 14329)</a:t>
            </a:r>
          </a:p>
          <a:p>
            <a:pPr lvl="1"/>
            <a:r>
              <a:rPr lang="en-US" b="1" dirty="0"/>
              <a:t>Rate:</a:t>
            </a:r>
            <a:r>
              <a:rPr lang="en-US" dirty="0"/>
              <a:t> 25% </a:t>
            </a:r>
            <a:r>
              <a:rPr lang="en-US" i="1" dirty="0"/>
              <a:t>ad valorem</a:t>
            </a:r>
          </a:p>
          <a:p>
            <a:pPr lvl="2"/>
            <a:r>
              <a:rPr lang="en-US" dirty="0"/>
              <a:t>In addition to India’s 25% </a:t>
            </a:r>
            <a:r>
              <a:rPr lang="en-US" i="1" dirty="0"/>
              <a:t>ad valorem</a:t>
            </a:r>
            <a:r>
              <a:rPr lang="en-US" dirty="0"/>
              <a:t> country-specific reciprocal tariff rate</a:t>
            </a:r>
            <a:endParaRPr lang="en-US" i="1" dirty="0"/>
          </a:p>
          <a:p>
            <a:pPr lvl="1"/>
            <a:r>
              <a:rPr lang="en-US" b="1" dirty="0"/>
              <a:t>Exceptions:</a:t>
            </a:r>
            <a:endParaRPr lang="en-US" dirty="0"/>
          </a:p>
          <a:p>
            <a:pPr lvl="2"/>
            <a:r>
              <a:rPr lang="en-US" dirty="0"/>
              <a:t>Goods listed in Annex II to Exec. Order 14257</a:t>
            </a:r>
          </a:p>
          <a:p>
            <a:pPr lvl="2"/>
            <a:r>
              <a:rPr lang="en-US" dirty="0"/>
              <a:t>Aluminum articles and derivatives, automobiles, automobile parts, and steel articles and derivatives subject to Section 232 tariff</a:t>
            </a:r>
          </a:p>
          <a:p>
            <a:pPr lvl="1"/>
            <a:r>
              <a:rPr lang="en-US" b="1" dirty="0"/>
              <a:t>Not currently being challenged in pending litigation</a:t>
            </a:r>
          </a:p>
        </p:txBody>
      </p:sp>
    </p:spTree>
    <p:extLst>
      <p:ext uri="{BB962C8B-B14F-4D97-AF65-F5344CB8AC3E}">
        <p14:creationId xmlns:p14="http://schemas.microsoft.com/office/powerpoint/2010/main" val="368873514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3060F-F3DC-B896-F797-1D1F5275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1B53-250A-D51C-D5E5-7B0A5C0F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Trump v. </a:t>
            </a:r>
            <a:r>
              <a:rPr lang="en-US" b="1" i="1" dirty="0" err="1"/>
              <a:t>V.O.S</a:t>
            </a:r>
            <a:r>
              <a:rPr lang="en-US" b="1" i="1" dirty="0"/>
              <a:t>. Selections</a:t>
            </a:r>
            <a:r>
              <a:rPr lang="en-US" b="1" dirty="0"/>
              <a:t> (S. Ct. Sept. 3, 2025)</a:t>
            </a:r>
            <a:br>
              <a:rPr lang="en-US" b="1" i="1" dirty="0"/>
            </a:br>
            <a:r>
              <a:rPr lang="en-US" b="1" i="1" dirty="0" err="1"/>
              <a:t>V.O.S</a:t>
            </a:r>
            <a:r>
              <a:rPr lang="en-US" b="1" i="1" dirty="0"/>
              <a:t>. Selections v. Trump</a:t>
            </a:r>
            <a:r>
              <a:rPr lang="en-US" b="1" dirty="0"/>
              <a:t> (Fed. Cir. May 28, 2025)</a:t>
            </a:r>
            <a:br>
              <a:rPr lang="en-US" b="1" dirty="0"/>
            </a:br>
            <a:r>
              <a:rPr lang="en-US" b="1" i="1" dirty="0"/>
              <a:t>Oregon v. Trump</a:t>
            </a:r>
            <a:r>
              <a:rPr lang="en-US" b="1" dirty="0"/>
              <a:t> (Fed. Cir. May 28,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“fentanyl” and reciprocal tariffs</a:t>
            </a:r>
            <a:endParaRPr lang="en-US" b="1" dirty="0"/>
          </a:p>
          <a:p>
            <a:pPr lvl="1"/>
            <a:r>
              <a:rPr lang="en-US" dirty="0"/>
              <a:t>On Aug. 29, the Federal Circuit:</a:t>
            </a:r>
          </a:p>
          <a:p>
            <a:pPr lvl="2"/>
            <a:r>
              <a:rPr lang="en-US" dirty="0"/>
              <a:t>Affirmed the CIT’s holding that the “fentanyl” and reciprocal tariffs exceed the President’s authority under IEEPA;</a:t>
            </a:r>
          </a:p>
          <a:p>
            <a:pPr lvl="2"/>
            <a:r>
              <a:rPr lang="en-US" dirty="0"/>
              <a:t>Affirmed the grant of declaratory relief; and</a:t>
            </a:r>
          </a:p>
          <a:p>
            <a:pPr lvl="2"/>
            <a:r>
              <a:rPr lang="en-US" dirty="0"/>
              <a:t>Vacated the permanent injunction that enjoined the tariffs’ enforcement, remanding for the CIT to further evaluate the scope propriety and scope of injunctive relief in light of </a:t>
            </a:r>
            <a:r>
              <a:rPr lang="en-US" i="1" dirty="0"/>
              <a:t>Trump v. CASA, Inc.</a:t>
            </a:r>
            <a:r>
              <a:rPr lang="en-US" dirty="0"/>
              <a:t>, 145 S. Ct. 2540 (2025).</a:t>
            </a:r>
          </a:p>
          <a:p>
            <a:pPr lvl="1"/>
            <a:r>
              <a:rPr lang="en-US" dirty="0"/>
              <a:t>Federal Circuit ruling stayed until Oct. 14</a:t>
            </a:r>
          </a:p>
          <a:p>
            <a:pPr lvl="1"/>
            <a:r>
              <a:rPr lang="en-US" dirty="0"/>
              <a:t>Petition for a writ of certiorari and motion to expedite consideration, briefing, and argument on the merits filed Sept. 3</a:t>
            </a:r>
          </a:p>
          <a:p>
            <a:pPr lvl="1"/>
            <a:r>
              <a:rPr lang="en-US" b="1" dirty="0"/>
              <a:t>Government’s proposed schedule:</a:t>
            </a:r>
          </a:p>
          <a:p>
            <a:pPr lvl="2"/>
            <a:r>
              <a:rPr lang="en-US" dirty="0"/>
              <a:t>Sept. 10 – decision on the petition for a writ of certiorari</a:t>
            </a:r>
          </a:p>
          <a:p>
            <a:pPr lvl="2"/>
            <a:r>
              <a:rPr lang="en-US" dirty="0"/>
              <a:t>Sept. 19 – government’s opening brief</a:t>
            </a:r>
          </a:p>
          <a:p>
            <a:pPr lvl="2"/>
            <a:r>
              <a:rPr lang="en-US" dirty="0"/>
              <a:t>Oct. 20 – respondent’s brief</a:t>
            </a:r>
          </a:p>
          <a:p>
            <a:pPr lvl="2"/>
            <a:r>
              <a:rPr lang="en-US" dirty="0"/>
              <a:t>Oct. 30 – government’s reply brief</a:t>
            </a:r>
          </a:p>
          <a:p>
            <a:pPr lvl="2"/>
            <a:r>
              <a:rPr lang="en-US" dirty="0"/>
              <a:t>First week of November – oral argument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91808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0A65C-5FFD-DBE0-B4BC-D1FD169C9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9CAE-9EC2-6084-4A1C-EB446792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8BE9-DDCE-FA8E-30C5-0849CCEFD6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/>
              <a:t>Learning Resources v. Trump </a:t>
            </a:r>
            <a:r>
              <a:rPr lang="en-US" b="1" dirty="0"/>
              <a:t>(D.C. Cir. May 30, 2025)</a:t>
            </a:r>
            <a:br>
              <a:rPr lang="en-US" b="1" dirty="0"/>
            </a:br>
            <a:r>
              <a:rPr lang="en-US" b="1" i="1" dirty="0"/>
              <a:t>Learning Resources v. Trump</a:t>
            </a:r>
            <a:r>
              <a:rPr lang="en-US" b="1" dirty="0"/>
              <a:t> (U.S. June 17, 2025)</a:t>
            </a:r>
            <a:endParaRPr lang="en-US" dirty="0"/>
          </a:p>
          <a:p>
            <a:pPr lvl="1"/>
            <a:r>
              <a:rPr lang="en-US" b="1" dirty="0"/>
              <a:t>Tariffs challenged: </a:t>
            </a:r>
            <a:r>
              <a:rPr lang="en-US" dirty="0"/>
              <a:t>China “fentanyl” tariff and reciprocal tariffs</a:t>
            </a:r>
            <a:endParaRPr lang="en-US" b="1" dirty="0"/>
          </a:p>
          <a:p>
            <a:pPr lvl="1"/>
            <a:r>
              <a:rPr lang="en-US" dirty="0"/>
              <a:t>District court’s preliminary injunction stayed pending government’s appeal</a:t>
            </a:r>
          </a:p>
          <a:p>
            <a:pPr lvl="1"/>
            <a:r>
              <a:rPr lang="en-US" dirty="0"/>
              <a:t>Plaintiffs filed a petition for a writ of certiorari before judgment with the Supreme Court, which remains pending</a:t>
            </a:r>
          </a:p>
          <a:p>
            <a:pPr lvl="2"/>
            <a:r>
              <a:rPr lang="en-US" dirty="0"/>
              <a:t>Distributed for conference on Sept. 29</a:t>
            </a:r>
          </a:p>
          <a:p>
            <a:endParaRPr lang="en-US" b="1" i="1" dirty="0"/>
          </a:p>
          <a:p>
            <a:r>
              <a:rPr lang="en-US" b="1" i="1" dirty="0"/>
              <a:t>Emily Ley Paper, Inc. v. Trump</a:t>
            </a:r>
            <a:r>
              <a:rPr lang="en-US" b="1" dirty="0"/>
              <a:t> (Ct. Int’l Trade May 23,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China “fentanyl” tariff</a:t>
            </a:r>
            <a:endParaRPr lang="en-US" b="1" dirty="0"/>
          </a:p>
          <a:p>
            <a:pPr lvl="1"/>
            <a:r>
              <a:rPr lang="en-US" dirty="0"/>
              <a:t>Stayed pending final, unappealable decision in </a:t>
            </a:r>
            <a:r>
              <a:rPr lang="en-US" i="1" dirty="0" err="1"/>
              <a:t>V.O.S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Plaintiffs’ motion to reconsider denied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D1D196-BFD7-EC72-A16F-70965CE7E2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/>
              <a:t>Webber v. U.S. Department of Homeland Security </a:t>
            </a:r>
            <a:r>
              <a:rPr lang="en-US" b="1" dirty="0"/>
              <a:t>(9th Cir. Apr. 28, 2025) </a:t>
            </a:r>
            <a:br>
              <a:rPr lang="en-US" b="1" dirty="0"/>
            </a:br>
            <a:r>
              <a:rPr lang="en-US" b="1" i="1" dirty="0"/>
              <a:t>Webber v. U.S. Department of Homeland Security </a:t>
            </a:r>
            <a:r>
              <a:rPr lang="en-US" b="1" dirty="0"/>
              <a:t>(D. Mont. Apr. 4,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Canada “fentanyl” tariff, Section 232 tariffs on steel and aluminum, and reciprocal tariffs</a:t>
            </a:r>
            <a:endParaRPr lang="en-US" b="1" dirty="0"/>
          </a:p>
          <a:p>
            <a:pPr lvl="1"/>
            <a:r>
              <a:rPr lang="en-US" dirty="0"/>
              <a:t>Transferred to CIT</a:t>
            </a:r>
          </a:p>
          <a:p>
            <a:pPr lvl="1"/>
            <a:r>
              <a:rPr lang="en-US" dirty="0"/>
              <a:t>Appeal pending before Ninth Circuit</a:t>
            </a:r>
          </a:p>
          <a:p>
            <a:pPr lvl="1"/>
            <a:r>
              <a:rPr lang="en-US" dirty="0"/>
              <a:t>Government moved to stay the proceedings on Sept. 4</a:t>
            </a:r>
          </a:p>
          <a:p>
            <a:pPr lvl="1"/>
            <a:r>
              <a:rPr lang="en-US" b="1" dirty="0"/>
              <a:t>Ninth Circuit oral argument:</a:t>
            </a:r>
            <a:r>
              <a:rPr lang="en-US" dirty="0"/>
              <a:t> Sept. 17 at 10:00 a.m. (PT)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076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02DE-3904-FEEA-2572-0A5BEEA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07C6-04B3-860C-75B2-D9F34A616F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/>
              <a:t>California v. Trump</a:t>
            </a:r>
            <a:r>
              <a:rPr lang="en-US" b="1" dirty="0"/>
              <a:t> (N.D. Cal. Apr. 16, 2025)</a:t>
            </a:r>
            <a:br>
              <a:rPr lang="en-US" b="1" dirty="0"/>
            </a:br>
            <a:r>
              <a:rPr lang="en-US" b="1" i="1" dirty="0"/>
              <a:t>California v. Trump</a:t>
            </a:r>
            <a:r>
              <a:rPr lang="en-US" b="1" dirty="0"/>
              <a:t> (9th Cir. June 3,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“fentanyl” and reciprocal tariffs</a:t>
            </a:r>
            <a:endParaRPr lang="en-US" b="1" dirty="0"/>
          </a:p>
          <a:p>
            <a:pPr lvl="1"/>
            <a:r>
              <a:rPr lang="en-US" dirty="0"/>
              <a:t>Dismissed due to lack of jurisdiction (June 2)</a:t>
            </a:r>
          </a:p>
          <a:p>
            <a:pPr lvl="1"/>
            <a:r>
              <a:rPr lang="en-US" dirty="0"/>
              <a:t>Appeal pending before Ninth Circuit</a:t>
            </a:r>
          </a:p>
          <a:p>
            <a:pPr lvl="1"/>
            <a:r>
              <a:rPr lang="en-US" dirty="0"/>
              <a:t>Government moved to stay the proceedings on Sept. 4</a:t>
            </a:r>
          </a:p>
          <a:p>
            <a:pPr lvl="1"/>
            <a:r>
              <a:rPr lang="en-US" b="1" dirty="0"/>
              <a:t>Ninth Circuit oral argument:</a:t>
            </a:r>
            <a:r>
              <a:rPr lang="en-US" dirty="0"/>
              <a:t> Sept. 17 at 10:00 a.m. (PT)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6ABFDB-A91D-D143-4E3E-4CB5B33B68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/>
              <a:t>Johanna Foods v. Executive Office of the President </a:t>
            </a:r>
            <a:r>
              <a:rPr lang="en-US" b="1" dirty="0"/>
              <a:t>(Ct. Int’l Trade July 18,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additional Brazil tariffs</a:t>
            </a:r>
            <a:endParaRPr lang="en-US" b="1" dirty="0"/>
          </a:p>
          <a:p>
            <a:pPr lvl="1"/>
            <a:r>
              <a:rPr lang="en-US" dirty="0"/>
              <a:t>Stayed pending a final, unappealable order in </a:t>
            </a:r>
            <a:r>
              <a:rPr lang="en-US" i="1" dirty="0" err="1"/>
              <a:t>V.O.S</a:t>
            </a:r>
            <a:r>
              <a:rPr lang="en-US" i="1" dirty="0"/>
              <a:t>.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2181165"/>
      </p:ext>
    </p:extLst>
  </p:cSld>
  <p:clrMapOvr>
    <a:masterClrMapping/>
  </p:clrMapOvr>
</p:sld>
</file>

<file path=ppt/theme/theme1.xml><?xml version="1.0" encoding="utf-8"?>
<a:theme xmlns:a="http://schemas.openxmlformats.org/drawingml/2006/main" name="Reed Smith 16x9">
  <a:themeElements>
    <a:clrScheme name="Reed Smith 2022">
      <a:dk1>
        <a:srgbClr val="000000"/>
      </a:dk1>
      <a:lt1>
        <a:srgbClr val="FFFFFF"/>
      </a:lt1>
      <a:dk2>
        <a:srgbClr val="58595B"/>
      </a:dk2>
      <a:lt2>
        <a:srgbClr val="C7C8CA"/>
      </a:lt2>
      <a:accent1>
        <a:srgbClr val="CC092F"/>
      </a:accent1>
      <a:accent2>
        <a:srgbClr val="0373AC"/>
      </a:accent2>
      <a:accent3>
        <a:srgbClr val="AFCB37"/>
      </a:accent3>
      <a:accent4>
        <a:srgbClr val="E5B522"/>
      </a:accent4>
      <a:accent5>
        <a:srgbClr val="92338A"/>
      </a:accent5>
      <a:accent6>
        <a:srgbClr val="E76D25"/>
      </a:accent6>
      <a:hlink>
        <a:srgbClr val="000000"/>
      </a:hlink>
      <a:folHlink>
        <a:srgbClr val="000000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 dirty="0" smtClean="0">
            <a:latin typeface="+mj-lt"/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2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 Advanced PowerPoint Non-animated.potx" id="{E5798D26-E5B4-4158-A075-EC1BBCACA79D}" vid="{B5D2B822-DB49-40F6-B741-D3A82D736B70}"/>
    </a:ext>
  </a:extLst>
</a:theme>
</file>

<file path=ppt/theme/theme2.xml><?xml version="1.0" encoding="utf-8"?>
<a:theme xmlns:a="http://schemas.openxmlformats.org/drawingml/2006/main" name="Office Theme">
  <a:themeElements>
    <a:clrScheme name="Reed Smith Production 2">
      <a:dk1>
        <a:srgbClr val="E03A3E"/>
      </a:dk1>
      <a:lt1>
        <a:srgbClr val="FFFFFF"/>
      </a:lt1>
      <a:dk2>
        <a:srgbClr val="58595B"/>
      </a:dk2>
      <a:lt2>
        <a:srgbClr val="C7C8CA"/>
      </a:lt2>
      <a:accent1>
        <a:srgbClr val="000000"/>
      </a:accent1>
      <a:accent2>
        <a:srgbClr val="808285"/>
      </a:accent2>
      <a:accent3>
        <a:srgbClr val="E76D25"/>
      </a:accent3>
      <a:accent4>
        <a:srgbClr val="AFCB37"/>
      </a:accent4>
      <a:accent5>
        <a:srgbClr val="0373AC"/>
      </a:accent5>
      <a:accent6>
        <a:srgbClr val="92338A"/>
      </a:accent6>
      <a:hlink>
        <a:srgbClr val="58595B"/>
      </a:hlink>
      <a:folHlink>
        <a:srgbClr val="58595B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ed Smith Production 2">
      <a:dk1>
        <a:srgbClr val="E03A3E"/>
      </a:dk1>
      <a:lt1>
        <a:srgbClr val="FFFFFF"/>
      </a:lt1>
      <a:dk2>
        <a:srgbClr val="58595B"/>
      </a:dk2>
      <a:lt2>
        <a:srgbClr val="C7C8CA"/>
      </a:lt2>
      <a:accent1>
        <a:srgbClr val="000000"/>
      </a:accent1>
      <a:accent2>
        <a:srgbClr val="808285"/>
      </a:accent2>
      <a:accent3>
        <a:srgbClr val="E76D25"/>
      </a:accent3>
      <a:accent4>
        <a:srgbClr val="AFCB37"/>
      </a:accent4>
      <a:accent5>
        <a:srgbClr val="0373AC"/>
      </a:accent5>
      <a:accent6>
        <a:srgbClr val="92338A"/>
      </a:accent6>
      <a:hlink>
        <a:srgbClr val="58595B"/>
      </a:hlink>
      <a:folHlink>
        <a:srgbClr val="58595B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RS Advanced PowerPoint Non-animated</ap:Template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2025-09-05T21:10:37.0000000Z</lastPrinted>
  <dcterms:created xsi:type="dcterms:W3CDTF">2025-06-12T15:52:11.0000000Z</dcterms:created>
  <dcterms:modified xsi:type="dcterms:W3CDTF">2025-09-05T20:59:07.0000000Z</dcterms:modified>
</coreProperties>
</file>