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0"/>
  </p:notesMasterIdLst>
  <p:sldIdLst>
    <p:sldId id="256" r:id="rId2"/>
    <p:sldId id="532" r:id="rId3"/>
    <p:sldId id="553" r:id="rId4"/>
    <p:sldId id="544" r:id="rId5"/>
    <p:sldId id="527" r:id="rId6"/>
    <p:sldId id="529" r:id="rId7"/>
    <p:sldId id="488" r:id="rId8"/>
    <p:sldId id="530" r:id="rId9"/>
    <p:sldId id="531" r:id="rId10"/>
    <p:sldId id="482" r:id="rId11"/>
    <p:sldId id="499" r:id="rId12"/>
    <p:sldId id="558" r:id="rId13"/>
    <p:sldId id="557" r:id="rId14"/>
    <p:sldId id="534" r:id="rId15"/>
    <p:sldId id="536" r:id="rId16"/>
    <p:sldId id="528" r:id="rId17"/>
    <p:sldId id="542" r:id="rId18"/>
    <p:sldId id="545" r:id="rId19"/>
    <p:sldId id="551" r:id="rId20"/>
    <p:sldId id="549" r:id="rId21"/>
    <p:sldId id="486" r:id="rId22"/>
    <p:sldId id="550" r:id="rId23"/>
    <p:sldId id="543" r:id="rId24"/>
    <p:sldId id="483" r:id="rId25"/>
    <p:sldId id="525" r:id="rId26"/>
    <p:sldId id="540" r:id="rId27"/>
    <p:sldId id="552" r:id="rId28"/>
    <p:sldId id="55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lark" initials="KC" lastIdx="5" clrIdx="0">
    <p:extLst>
      <p:ext uri="{19B8F6BF-5375-455C-9EA6-DF929625EA0E}">
        <p15:presenceInfo xmlns:p15="http://schemas.microsoft.com/office/powerpoint/2012/main" userId="Katherine Cl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5B9D"/>
    <a:srgbClr val="AF6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94"/>
    <p:restoredTop sz="94681"/>
  </p:normalViewPr>
  <p:slideViewPr>
    <p:cSldViewPr snapToGrid="0" snapToObjects="1" showGuides="1">
      <p:cViewPr varScale="1">
        <p:scale>
          <a:sx n="48" d="100"/>
          <a:sy n="48" d="100"/>
        </p:scale>
        <p:origin x="46" y="372"/>
      </p:cViewPr>
      <p:guideLst>
        <p:guide orient="horz" pos="2136"/>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78724358775475E-2"/>
          <c:y val="0.16466012224486015"/>
          <c:w val="0.92031156220813104"/>
          <c:h val="0.72699296165956662"/>
        </c:manualLayout>
      </c:layout>
      <c:barChart>
        <c:barDir val="col"/>
        <c:grouping val="clustered"/>
        <c:varyColors val="0"/>
        <c:ser>
          <c:idx val="0"/>
          <c:order val="0"/>
          <c:tx>
            <c:strRef>
              <c:f>Sheet1!$E$3</c:f>
              <c:strCache>
                <c:ptCount val="1"/>
                <c:pt idx="0">
                  <c:v>Female Trial Representation (%)</c:v>
                </c:pt>
              </c:strCache>
            </c:strRef>
          </c:tx>
          <c:spPr>
            <a:solidFill>
              <a:schemeClr val="accent1"/>
            </a:solidFill>
            <a:ln>
              <a:solidFill>
                <a:schemeClr val="accent1">
                  <a:lumMod val="75000"/>
                </a:schemeClr>
              </a:solid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Sheet1!$D$4:$D$8</c:f>
              <c:strCache>
                <c:ptCount val="5"/>
                <c:pt idx="0">
                  <c:v>Hypertension</c:v>
                </c:pt>
                <c:pt idx="1">
                  <c:v>Diabetes</c:v>
                </c:pt>
                <c:pt idx="2">
                  <c:v>Heart Failure</c:v>
                </c:pt>
                <c:pt idx="3">
                  <c:v>Hyperlipidemia</c:v>
                </c:pt>
                <c:pt idx="4">
                  <c:v>CAD</c:v>
                </c:pt>
              </c:strCache>
            </c:strRef>
          </c:cat>
          <c:val>
            <c:numRef>
              <c:f>Sheet1!$E$4:$E$8</c:f>
              <c:numCache>
                <c:formatCode>General</c:formatCode>
                <c:ptCount val="5"/>
                <c:pt idx="0">
                  <c:v>44</c:v>
                </c:pt>
                <c:pt idx="1">
                  <c:v>40</c:v>
                </c:pt>
                <c:pt idx="2">
                  <c:v>29</c:v>
                </c:pt>
                <c:pt idx="3">
                  <c:v>28</c:v>
                </c:pt>
                <c:pt idx="4">
                  <c:v>25</c:v>
                </c:pt>
              </c:numCache>
            </c:numRef>
          </c:val>
          <c:extLst>
            <c:ext xmlns:c16="http://schemas.microsoft.com/office/drawing/2014/chart" uri="{C3380CC4-5D6E-409C-BE32-E72D297353CC}">
              <c16:uniqueId val="{00000000-3332-9745-A8AB-186A6D0A949A}"/>
            </c:ext>
          </c:extLst>
        </c:ser>
        <c:ser>
          <c:idx val="1"/>
          <c:order val="1"/>
          <c:tx>
            <c:strRef>
              <c:f>Sheet1!$F$3</c:f>
              <c:strCache>
                <c:ptCount val="1"/>
                <c:pt idx="0">
                  <c:v>Female Disease Prevalence (%)</c:v>
                </c:pt>
              </c:strCache>
            </c:strRef>
          </c:tx>
          <c:spPr>
            <a:solidFill>
              <a:srgbClr val="AF6DBB"/>
            </a:solid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Sheet1!$D$4:$D$8</c:f>
              <c:strCache>
                <c:ptCount val="5"/>
                <c:pt idx="0">
                  <c:v>Hypertension</c:v>
                </c:pt>
                <c:pt idx="1">
                  <c:v>Diabetes</c:v>
                </c:pt>
                <c:pt idx="2">
                  <c:v>Heart Failure</c:v>
                </c:pt>
                <c:pt idx="3">
                  <c:v>Hyperlipidemia</c:v>
                </c:pt>
                <c:pt idx="4">
                  <c:v>CAD</c:v>
                </c:pt>
              </c:strCache>
            </c:strRef>
          </c:cat>
          <c:val>
            <c:numRef>
              <c:f>Sheet1!$F$4:$F$8</c:f>
              <c:numCache>
                <c:formatCode>General</c:formatCode>
                <c:ptCount val="5"/>
                <c:pt idx="0">
                  <c:v>53</c:v>
                </c:pt>
                <c:pt idx="1">
                  <c:v>50</c:v>
                </c:pt>
                <c:pt idx="2">
                  <c:v>51</c:v>
                </c:pt>
                <c:pt idx="3">
                  <c:v>49</c:v>
                </c:pt>
                <c:pt idx="4">
                  <c:v>46</c:v>
                </c:pt>
              </c:numCache>
            </c:numRef>
          </c:val>
          <c:extLst>
            <c:ext xmlns:c16="http://schemas.microsoft.com/office/drawing/2014/chart" uri="{C3380CC4-5D6E-409C-BE32-E72D297353CC}">
              <c16:uniqueId val="{00000001-3332-9745-A8AB-186A6D0A949A}"/>
            </c:ext>
          </c:extLst>
        </c:ser>
        <c:dLbls>
          <c:dLblPos val="outEnd"/>
          <c:showLegendKey val="0"/>
          <c:showVal val="1"/>
          <c:showCatName val="0"/>
          <c:showSerName val="0"/>
          <c:showPercent val="0"/>
          <c:showBubbleSize val="0"/>
        </c:dLbls>
        <c:gapWidth val="164"/>
        <c:overlap val="-22"/>
        <c:axId val="219820479"/>
        <c:axId val="219822111"/>
      </c:barChart>
      <c:catAx>
        <c:axId val="21982047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9822111"/>
        <c:crosses val="autoZero"/>
        <c:auto val="1"/>
        <c:lblAlgn val="ctr"/>
        <c:lblOffset val="100"/>
        <c:noMultiLvlLbl val="0"/>
      </c:catAx>
      <c:valAx>
        <c:axId val="2198221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820479"/>
        <c:crosses val="autoZero"/>
        <c:crossBetween val="between"/>
      </c:valAx>
      <c:spPr>
        <a:noFill/>
        <a:ln>
          <a:solidFill>
            <a:schemeClr val="tx1">
              <a:lumMod val="50000"/>
              <a:lumOff val="50000"/>
            </a:schemeClr>
          </a:solid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Percentage of Women Enrolled</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Sheet1!$L$17</c:f>
              <c:strCache>
                <c:ptCount val="1"/>
                <c:pt idx="0">
                  <c:v>% Women</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multiLvlStrRef>
              <c:f>Sheet1!$J$18:$K$23</c:f>
              <c:multiLvlStrCache>
                <c:ptCount val="6"/>
                <c:lvl>
                  <c:pt idx="0">
                    <c:v>REVERSE</c:v>
                  </c:pt>
                  <c:pt idx="1">
                    <c:v>SPIRIT III</c:v>
                  </c:pt>
                  <c:pt idx="2">
                    <c:v>MADIT-CRT</c:v>
                  </c:pt>
                  <c:pt idx="3">
                    <c:v>HMII DT</c:v>
                  </c:pt>
                  <c:pt idx="4">
                    <c:v>PREVAIL</c:v>
                  </c:pt>
                  <c:pt idx="5">
                    <c:v>BEST (Asian Trial)</c:v>
                  </c:pt>
                </c:lvl>
                <c:lvl>
                  <c:pt idx="0">
                    <c:v>2008</c:v>
                  </c:pt>
                  <c:pt idx="1">
                    <c:v>2008</c:v>
                  </c:pt>
                  <c:pt idx="2">
                    <c:v>2009</c:v>
                  </c:pt>
                  <c:pt idx="3">
                    <c:v>2012</c:v>
                  </c:pt>
                  <c:pt idx="4">
                    <c:v>2014</c:v>
                  </c:pt>
                  <c:pt idx="5">
                    <c:v>2015</c:v>
                  </c:pt>
                </c:lvl>
              </c:multiLvlStrCache>
            </c:multiLvlStrRef>
          </c:cat>
          <c:val>
            <c:numRef>
              <c:f>Sheet1!$L$18:$L$23</c:f>
              <c:numCache>
                <c:formatCode>General</c:formatCode>
                <c:ptCount val="6"/>
                <c:pt idx="0">
                  <c:v>21</c:v>
                </c:pt>
                <c:pt idx="1">
                  <c:v>31</c:v>
                </c:pt>
                <c:pt idx="2">
                  <c:v>26</c:v>
                </c:pt>
                <c:pt idx="3">
                  <c:v>21</c:v>
                </c:pt>
                <c:pt idx="4">
                  <c:v>30</c:v>
                </c:pt>
                <c:pt idx="5">
                  <c:v>29</c:v>
                </c:pt>
              </c:numCache>
            </c:numRef>
          </c:val>
          <c:smooth val="0"/>
          <c:extLst>
            <c:ext xmlns:c16="http://schemas.microsoft.com/office/drawing/2014/chart" uri="{C3380CC4-5D6E-409C-BE32-E72D297353CC}">
              <c16:uniqueId val="{00000000-CFA8-8F48-A2D8-82A01344CA4F}"/>
            </c:ext>
          </c:extLst>
        </c:ser>
        <c:dLbls>
          <c:showLegendKey val="0"/>
          <c:showVal val="0"/>
          <c:showCatName val="0"/>
          <c:showSerName val="0"/>
          <c:showPercent val="0"/>
          <c:showBubbleSize val="0"/>
        </c:dLbls>
        <c:marker val="1"/>
        <c:smooth val="0"/>
        <c:axId val="859799727"/>
        <c:axId val="909368255"/>
      </c:lineChart>
      <c:catAx>
        <c:axId val="859799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909368255"/>
        <c:crosses val="autoZero"/>
        <c:auto val="1"/>
        <c:lblAlgn val="ctr"/>
        <c:lblOffset val="100"/>
        <c:noMultiLvlLbl val="0"/>
      </c:catAx>
      <c:valAx>
        <c:axId val="909368255"/>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79972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7030A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85929-D1FA-F645-A650-67763B3BCF5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39EC0E1-7B47-B945-BA42-9B4292974BB2}">
      <dgm:prSet/>
      <dgm:spPr>
        <a:solidFill>
          <a:schemeClr val="accent1">
            <a:lumMod val="60000"/>
            <a:lumOff val="40000"/>
          </a:schemeClr>
        </a:solidFill>
      </dgm:spPr>
      <dgm:t>
        <a:bodyPr/>
        <a:lstStyle/>
        <a:p>
          <a:endParaRPr lang="en-US" dirty="0">
            <a:solidFill>
              <a:schemeClr val="tx1">
                <a:lumMod val="75000"/>
                <a:lumOff val="25000"/>
              </a:schemeClr>
            </a:solidFill>
          </a:endParaRPr>
        </a:p>
      </dgm:t>
    </dgm:pt>
    <dgm:pt modelId="{F7C49855-7FAF-9F4E-8FF4-47183E0509B2}" type="parTrans" cxnId="{A9F99754-2987-384A-A7D3-CC0680B04E69}">
      <dgm:prSet/>
      <dgm:spPr/>
      <dgm:t>
        <a:bodyPr/>
        <a:lstStyle/>
        <a:p>
          <a:endParaRPr lang="en-US">
            <a:solidFill>
              <a:schemeClr val="tx1">
                <a:lumMod val="75000"/>
                <a:lumOff val="25000"/>
              </a:schemeClr>
            </a:solidFill>
          </a:endParaRPr>
        </a:p>
      </dgm:t>
    </dgm:pt>
    <dgm:pt modelId="{FA8366E4-1EAF-544E-8B40-65A5C31A28B8}" type="sibTrans" cxnId="{A9F99754-2987-384A-A7D3-CC0680B04E69}">
      <dgm:prSet/>
      <dgm:spPr/>
      <dgm:t>
        <a:bodyPr/>
        <a:lstStyle/>
        <a:p>
          <a:endParaRPr lang="en-US">
            <a:solidFill>
              <a:schemeClr val="tx1">
                <a:lumMod val="75000"/>
                <a:lumOff val="25000"/>
              </a:schemeClr>
            </a:solidFill>
          </a:endParaRPr>
        </a:p>
      </dgm:t>
    </dgm:pt>
    <dgm:pt modelId="{F5DAD5A2-1BA6-3646-A93F-A4A81D1561F7}">
      <dgm:prSet custT="1"/>
      <dgm:spPr>
        <a:solidFill>
          <a:schemeClr val="bg1"/>
        </a:solidFill>
      </dgm:spPr>
      <dgm:t>
        <a:bodyPr/>
        <a:lstStyle/>
        <a:p>
          <a:r>
            <a:rPr lang="en-US" sz="2000" dirty="0">
              <a:solidFill>
                <a:schemeClr val="tx1">
                  <a:lumMod val="75000"/>
                  <a:lumOff val="25000"/>
                </a:schemeClr>
              </a:solidFill>
            </a:rPr>
            <a:t>Women represented </a:t>
          </a:r>
          <a:r>
            <a:rPr lang="en-US" sz="1800" dirty="0">
              <a:solidFill>
                <a:schemeClr val="tx1">
                  <a:lumMod val="75000"/>
                  <a:lumOff val="25000"/>
                </a:schemeClr>
              </a:solidFill>
              <a:latin typeface="Arial" panose="020B0604020202020204" pitchFamily="34" charset="0"/>
              <a:cs typeface="Arial" panose="020B0604020202020204" pitchFamily="34" charset="0"/>
            </a:rPr>
            <a:t>30%</a:t>
          </a:r>
          <a:r>
            <a:rPr lang="en-US" sz="2000" dirty="0">
              <a:solidFill>
                <a:schemeClr val="tx1">
                  <a:lumMod val="75000"/>
                  <a:lumOff val="25000"/>
                </a:schemeClr>
              </a:solidFill>
            </a:rPr>
            <a:t> of  patients enrolled in </a:t>
          </a:r>
          <a:r>
            <a:rPr lang="en-US" sz="1800" dirty="0">
              <a:solidFill>
                <a:schemeClr val="tx1">
                  <a:lumMod val="75000"/>
                  <a:lumOff val="25000"/>
                </a:schemeClr>
              </a:solidFill>
              <a:latin typeface="Arial" panose="020B0604020202020204" pitchFamily="34" charset="0"/>
              <a:cs typeface="Arial" panose="020B0604020202020204" pitchFamily="34" charset="0"/>
            </a:rPr>
            <a:t>156</a:t>
          </a:r>
          <a:r>
            <a:rPr lang="en-US" sz="2000" dirty="0">
              <a:solidFill>
                <a:schemeClr val="tx1">
                  <a:lumMod val="75000"/>
                  <a:lumOff val="25000"/>
                </a:schemeClr>
              </a:solidFill>
            </a:rPr>
            <a:t> RTCs</a:t>
          </a:r>
        </a:p>
      </dgm:t>
    </dgm:pt>
    <dgm:pt modelId="{D6F5D5EE-211D-5B4A-AD05-0A5BBF68842C}" type="parTrans" cxnId="{BD1F1997-2621-7041-9DD9-9E86F765A5EA}">
      <dgm:prSet/>
      <dgm:spPr/>
      <dgm:t>
        <a:bodyPr/>
        <a:lstStyle/>
        <a:p>
          <a:endParaRPr lang="en-US">
            <a:solidFill>
              <a:schemeClr val="tx1">
                <a:lumMod val="75000"/>
                <a:lumOff val="25000"/>
              </a:schemeClr>
            </a:solidFill>
          </a:endParaRPr>
        </a:p>
      </dgm:t>
    </dgm:pt>
    <dgm:pt modelId="{4F398891-7296-1E4F-9EFA-6633BF4A19F6}" type="sibTrans" cxnId="{BD1F1997-2621-7041-9DD9-9E86F765A5EA}">
      <dgm:prSet/>
      <dgm:spPr/>
      <dgm:t>
        <a:bodyPr/>
        <a:lstStyle/>
        <a:p>
          <a:endParaRPr lang="en-US">
            <a:solidFill>
              <a:schemeClr val="tx1">
                <a:lumMod val="75000"/>
                <a:lumOff val="25000"/>
              </a:schemeClr>
            </a:solidFill>
          </a:endParaRPr>
        </a:p>
      </dgm:t>
    </dgm:pt>
    <dgm:pt modelId="{B039546F-5549-8944-A7C8-1C642E1A3C16}">
      <dgm:prSet custT="1"/>
      <dgm:spPr>
        <a:solidFill>
          <a:schemeClr val="bg1"/>
        </a:solidFill>
      </dgm:spPr>
      <dgm:t>
        <a:bodyPr/>
        <a:lstStyle/>
        <a:p>
          <a:r>
            <a:rPr lang="en-US" sz="2000" dirty="0">
              <a:solidFill>
                <a:schemeClr val="tx1">
                  <a:lumMod val="75000"/>
                  <a:lumOff val="25000"/>
                </a:schemeClr>
              </a:solidFill>
            </a:rPr>
            <a:t>Sex-specific results reported in only </a:t>
          </a:r>
          <a:r>
            <a:rPr lang="en-US" sz="1800" dirty="0">
              <a:solidFill>
                <a:schemeClr val="tx1">
                  <a:lumMod val="75000"/>
                  <a:lumOff val="25000"/>
                </a:schemeClr>
              </a:solidFill>
              <a:latin typeface="Arial" panose="020B0604020202020204" pitchFamily="34" charset="0"/>
              <a:cs typeface="Arial" panose="020B0604020202020204" pitchFamily="34" charset="0"/>
            </a:rPr>
            <a:t>31%</a:t>
          </a:r>
          <a:r>
            <a:rPr lang="en-US" sz="2000" dirty="0">
              <a:solidFill>
                <a:schemeClr val="tx1">
                  <a:lumMod val="75000"/>
                  <a:lumOff val="25000"/>
                </a:schemeClr>
              </a:solidFill>
            </a:rPr>
            <a:t> of primary trial publications</a:t>
          </a:r>
        </a:p>
      </dgm:t>
    </dgm:pt>
    <dgm:pt modelId="{584F21FF-4EB7-D441-8582-BF8C950A5990}" type="parTrans" cxnId="{3776707F-DBFA-1741-8F85-DEBDCBA61A2E}">
      <dgm:prSet/>
      <dgm:spPr/>
      <dgm:t>
        <a:bodyPr/>
        <a:lstStyle/>
        <a:p>
          <a:endParaRPr lang="en-US">
            <a:solidFill>
              <a:schemeClr val="tx1">
                <a:lumMod val="75000"/>
                <a:lumOff val="25000"/>
              </a:schemeClr>
            </a:solidFill>
          </a:endParaRPr>
        </a:p>
      </dgm:t>
    </dgm:pt>
    <dgm:pt modelId="{C10D5EC0-ACD2-4D46-A143-F68B4B7A90A7}" type="sibTrans" cxnId="{3776707F-DBFA-1741-8F85-DEBDCBA61A2E}">
      <dgm:prSet/>
      <dgm:spPr/>
      <dgm:t>
        <a:bodyPr/>
        <a:lstStyle/>
        <a:p>
          <a:endParaRPr lang="en-US">
            <a:solidFill>
              <a:schemeClr val="tx1">
                <a:lumMod val="75000"/>
                <a:lumOff val="25000"/>
              </a:schemeClr>
            </a:solidFill>
          </a:endParaRPr>
        </a:p>
      </dgm:t>
    </dgm:pt>
    <dgm:pt modelId="{24C41D13-5F16-D149-862A-70BE4B7CBDA4}">
      <dgm:prSet/>
      <dgm:spPr>
        <a:solidFill>
          <a:schemeClr val="accent1">
            <a:lumMod val="60000"/>
            <a:lumOff val="40000"/>
          </a:schemeClr>
        </a:solidFill>
      </dgm:spPr>
      <dgm:t>
        <a:bodyPr/>
        <a:lstStyle/>
        <a:p>
          <a:endParaRPr lang="en-US" dirty="0">
            <a:solidFill>
              <a:schemeClr val="tx1">
                <a:lumMod val="75000"/>
                <a:lumOff val="25000"/>
              </a:schemeClr>
            </a:solidFill>
          </a:endParaRPr>
        </a:p>
      </dgm:t>
    </dgm:pt>
    <dgm:pt modelId="{89238F89-8A8B-9B4C-9E2E-C3EE602298E9}" type="sibTrans" cxnId="{F8257CC5-CCE8-8E4A-8DBB-7DA2489DF9D4}">
      <dgm:prSet/>
      <dgm:spPr/>
      <dgm:t>
        <a:bodyPr/>
        <a:lstStyle/>
        <a:p>
          <a:endParaRPr lang="en-US">
            <a:solidFill>
              <a:schemeClr val="tx1">
                <a:lumMod val="75000"/>
                <a:lumOff val="25000"/>
              </a:schemeClr>
            </a:solidFill>
          </a:endParaRPr>
        </a:p>
      </dgm:t>
    </dgm:pt>
    <dgm:pt modelId="{07497B80-4FD9-A34A-AB87-AA36C83159D2}" type="parTrans" cxnId="{F8257CC5-CCE8-8E4A-8DBB-7DA2489DF9D4}">
      <dgm:prSet/>
      <dgm:spPr/>
      <dgm:t>
        <a:bodyPr/>
        <a:lstStyle/>
        <a:p>
          <a:endParaRPr lang="en-US">
            <a:solidFill>
              <a:schemeClr val="tx1">
                <a:lumMod val="75000"/>
                <a:lumOff val="25000"/>
              </a:schemeClr>
            </a:solidFill>
          </a:endParaRPr>
        </a:p>
      </dgm:t>
    </dgm:pt>
    <dgm:pt modelId="{EB649E9F-5613-5346-AEAD-04890372221C}" type="pres">
      <dgm:prSet presAssocID="{50485929-D1FA-F645-A650-67763B3BCF51}" presName="Name0" presStyleCnt="0">
        <dgm:presLayoutVars>
          <dgm:dir/>
          <dgm:animLvl val="lvl"/>
          <dgm:resizeHandles val="exact"/>
        </dgm:presLayoutVars>
      </dgm:prSet>
      <dgm:spPr/>
    </dgm:pt>
    <dgm:pt modelId="{33B608FB-A419-9841-8547-22EC0E232AAD}" type="pres">
      <dgm:prSet presAssocID="{339EC0E1-7B47-B945-BA42-9B4292974BB2}" presName="linNode" presStyleCnt="0"/>
      <dgm:spPr/>
    </dgm:pt>
    <dgm:pt modelId="{1DCCED8F-6C8A-154B-89C5-915FD41C9043}" type="pres">
      <dgm:prSet presAssocID="{339EC0E1-7B47-B945-BA42-9B4292974BB2}" presName="parentText" presStyleLbl="node1" presStyleIdx="0" presStyleCnt="2" custScaleX="38218" custScaleY="51203">
        <dgm:presLayoutVars>
          <dgm:chMax val="1"/>
          <dgm:bulletEnabled val="1"/>
        </dgm:presLayoutVars>
      </dgm:prSet>
      <dgm:spPr/>
    </dgm:pt>
    <dgm:pt modelId="{B73C03FF-B02B-1F40-852E-9B48BE42D48C}" type="pres">
      <dgm:prSet presAssocID="{339EC0E1-7B47-B945-BA42-9B4292974BB2}" presName="descendantText" presStyleLbl="alignAccFollowNode1" presStyleIdx="0" presStyleCnt="2" custScaleY="55748">
        <dgm:presLayoutVars>
          <dgm:bulletEnabled val="1"/>
        </dgm:presLayoutVars>
      </dgm:prSet>
      <dgm:spPr/>
    </dgm:pt>
    <dgm:pt modelId="{F1F34C69-C490-7743-A3FB-058702E37853}" type="pres">
      <dgm:prSet presAssocID="{FA8366E4-1EAF-544E-8B40-65A5C31A28B8}" presName="sp" presStyleCnt="0"/>
      <dgm:spPr/>
    </dgm:pt>
    <dgm:pt modelId="{26542BE5-4CE6-524E-A426-62A7E6076D30}" type="pres">
      <dgm:prSet presAssocID="{24C41D13-5F16-D149-862A-70BE4B7CBDA4}" presName="linNode" presStyleCnt="0"/>
      <dgm:spPr/>
    </dgm:pt>
    <dgm:pt modelId="{0B223A5E-2DBE-FD43-81E2-75CFCEEF0454}" type="pres">
      <dgm:prSet presAssocID="{24C41D13-5F16-D149-862A-70BE4B7CBDA4}" presName="parentText" presStyleLbl="node1" presStyleIdx="1" presStyleCnt="2" custScaleX="38218" custScaleY="51203">
        <dgm:presLayoutVars>
          <dgm:chMax val="1"/>
          <dgm:bulletEnabled val="1"/>
        </dgm:presLayoutVars>
      </dgm:prSet>
      <dgm:spPr/>
    </dgm:pt>
    <dgm:pt modelId="{E54A8C77-7D23-AC47-9AA3-03937E50104A}" type="pres">
      <dgm:prSet presAssocID="{24C41D13-5F16-D149-862A-70BE4B7CBDA4}" presName="descendantText" presStyleLbl="alignAccFollowNode1" presStyleIdx="1" presStyleCnt="2" custScaleY="55748">
        <dgm:presLayoutVars>
          <dgm:bulletEnabled val="1"/>
        </dgm:presLayoutVars>
      </dgm:prSet>
      <dgm:spPr/>
    </dgm:pt>
  </dgm:ptLst>
  <dgm:cxnLst>
    <dgm:cxn modelId="{E8FF8E3F-6643-3342-BFB7-1047D90AA659}" type="presOf" srcId="{24C41D13-5F16-D149-862A-70BE4B7CBDA4}" destId="{0B223A5E-2DBE-FD43-81E2-75CFCEEF0454}" srcOrd="0" destOrd="0" presId="urn:microsoft.com/office/officeart/2005/8/layout/vList5"/>
    <dgm:cxn modelId="{A9F99754-2987-384A-A7D3-CC0680B04E69}" srcId="{50485929-D1FA-F645-A650-67763B3BCF51}" destId="{339EC0E1-7B47-B945-BA42-9B4292974BB2}" srcOrd="0" destOrd="0" parTransId="{F7C49855-7FAF-9F4E-8FF4-47183E0509B2}" sibTransId="{FA8366E4-1EAF-544E-8B40-65A5C31A28B8}"/>
    <dgm:cxn modelId="{3776707F-DBFA-1741-8F85-DEBDCBA61A2E}" srcId="{24C41D13-5F16-D149-862A-70BE4B7CBDA4}" destId="{B039546F-5549-8944-A7C8-1C642E1A3C16}" srcOrd="0" destOrd="0" parTransId="{584F21FF-4EB7-D441-8582-BF8C950A5990}" sibTransId="{C10D5EC0-ACD2-4D46-A143-F68B4B7A90A7}"/>
    <dgm:cxn modelId="{7C27D57F-9DBB-214B-ACB2-08F97A7392BE}" type="presOf" srcId="{F5DAD5A2-1BA6-3646-A93F-A4A81D1561F7}" destId="{B73C03FF-B02B-1F40-852E-9B48BE42D48C}" srcOrd="0" destOrd="0" presId="urn:microsoft.com/office/officeart/2005/8/layout/vList5"/>
    <dgm:cxn modelId="{BD1F1997-2621-7041-9DD9-9E86F765A5EA}" srcId="{339EC0E1-7B47-B945-BA42-9B4292974BB2}" destId="{F5DAD5A2-1BA6-3646-A93F-A4A81D1561F7}" srcOrd="0" destOrd="0" parTransId="{D6F5D5EE-211D-5B4A-AD05-0A5BBF68842C}" sibTransId="{4F398891-7296-1E4F-9EFA-6633BF4A19F6}"/>
    <dgm:cxn modelId="{EDDBDF9C-8516-5441-A9DB-4C6CB7871D18}" type="presOf" srcId="{B039546F-5549-8944-A7C8-1C642E1A3C16}" destId="{E54A8C77-7D23-AC47-9AA3-03937E50104A}" srcOrd="0" destOrd="0" presId="urn:microsoft.com/office/officeart/2005/8/layout/vList5"/>
    <dgm:cxn modelId="{61FAA1B9-ADA0-3240-BCAD-5393CC5A5F38}" type="presOf" srcId="{50485929-D1FA-F645-A650-67763B3BCF51}" destId="{EB649E9F-5613-5346-AEAD-04890372221C}" srcOrd="0" destOrd="0" presId="urn:microsoft.com/office/officeart/2005/8/layout/vList5"/>
    <dgm:cxn modelId="{F9BCC2BA-7F9F-A44D-938E-D5E01A50B7F1}" type="presOf" srcId="{339EC0E1-7B47-B945-BA42-9B4292974BB2}" destId="{1DCCED8F-6C8A-154B-89C5-915FD41C9043}" srcOrd="0" destOrd="0" presId="urn:microsoft.com/office/officeart/2005/8/layout/vList5"/>
    <dgm:cxn modelId="{F8257CC5-CCE8-8E4A-8DBB-7DA2489DF9D4}" srcId="{50485929-D1FA-F645-A650-67763B3BCF51}" destId="{24C41D13-5F16-D149-862A-70BE4B7CBDA4}" srcOrd="1" destOrd="0" parTransId="{07497B80-4FD9-A34A-AB87-AA36C83159D2}" sibTransId="{89238F89-8A8B-9B4C-9E2E-C3EE602298E9}"/>
    <dgm:cxn modelId="{E15E4577-4D5F-6A41-8CEA-87EC4629239A}" type="presParOf" srcId="{EB649E9F-5613-5346-AEAD-04890372221C}" destId="{33B608FB-A419-9841-8547-22EC0E232AAD}" srcOrd="0" destOrd="0" presId="urn:microsoft.com/office/officeart/2005/8/layout/vList5"/>
    <dgm:cxn modelId="{E79CDF4C-3F4A-1640-ADC3-D2ADFEDD0DEC}" type="presParOf" srcId="{33B608FB-A419-9841-8547-22EC0E232AAD}" destId="{1DCCED8F-6C8A-154B-89C5-915FD41C9043}" srcOrd="0" destOrd="0" presId="urn:microsoft.com/office/officeart/2005/8/layout/vList5"/>
    <dgm:cxn modelId="{FD441332-D6D9-384C-954B-52C7D6FA8F81}" type="presParOf" srcId="{33B608FB-A419-9841-8547-22EC0E232AAD}" destId="{B73C03FF-B02B-1F40-852E-9B48BE42D48C}" srcOrd="1" destOrd="0" presId="urn:microsoft.com/office/officeart/2005/8/layout/vList5"/>
    <dgm:cxn modelId="{78268CD4-0D39-064C-8683-C37F70B245FF}" type="presParOf" srcId="{EB649E9F-5613-5346-AEAD-04890372221C}" destId="{F1F34C69-C490-7743-A3FB-058702E37853}" srcOrd="1" destOrd="0" presId="urn:microsoft.com/office/officeart/2005/8/layout/vList5"/>
    <dgm:cxn modelId="{7E6BBEFB-DBA5-5B4B-A9A0-7DF16283F2E2}" type="presParOf" srcId="{EB649E9F-5613-5346-AEAD-04890372221C}" destId="{26542BE5-4CE6-524E-A426-62A7E6076D30}" srcOrd="2" destOrd="0" presId="urn:microsoft.com/office/officeart/2005/8/layout/vList5"/>
    <dgm:cxn modelId="{D9782EB5-E1D2-9D41-87F2-D872A34CF149}" type="presParOf" srcId="{26542BE5-4CE6-524E-A426-62A7E6076D30}" destId="{0B223A5E-2DBE-FD43-81E2-75CFCEEF0454}" srcOrd="0" destOrd="0" presId="urn:microsoft.com/office/officeart/2005/8/layout/vList5"/>
    <dgm:cxn modelId="{5580A4C0-9D43-3346-AEF3-6CD58F3D96D0}" type="presParOf" srcId="{26542BE5-4CE6-524E-A426-62A7E6076D30}" destId="{E54A8C77-7D23-AC47-9AA3-03937E50104A}"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dgm:spPr>
        <a:solidFill>
          <a:schemeClr val="accent2">
            <a:lumMod val="75000"/>
          </a:schemeClr>
        </a:solidFill>
      </dgm:spPr>
      <dgm:t>
        <a:bodyPr/>
        <a:lstStyle/>
        <a:p>
          <a:r>
            <a:rPr lang="en-US" dirty="0">
              <a:solidFill>
                <a:schemeClr val="bg1"/>
              </a:solidFill>
            </a:rPr>
            <a:t>Improve awareness of CV sex- specific symptoms</a:t>
          </a:r>
        </a:p>
      </dgm:t>
    </dgm:pt>
    <dgm:pt modelId="{94CEF570-0B34-A347-946A-0AF04FDEB60B}" type="parTrans" cxnId="{EF1CEFC3-91AB-AF4B-9ACD-ABCB46F008AB}">
      <dgm:prSet/>
      <dgm:spPr/>
      <dgm:t>
        <a:bodyPr/>
        <a:lstStyle/>
        <a:p>
          <a:endParaRPr lang="en-US"/>
        </a:p>
      </dgm:t>
    </dgm:pt>
    <dgm:pt modelId="{B2711216-3304-7B4E-B61D-BFCA2A8E1705}" type="sibTrans" cxnId="{EF1CEFC3-91AB-AF4B-9ACD-ABCB46F008AB}">
      <dgm:prSet/>
      <dgm:spPr/>
      <dgm:t>
        <a:bodyPr/>
        <a:lstStyle/>
        <a:p>
          <a:endParaRPr lang="en-US"/>
        </a:p>
      </dgm:t>
    </dgm:pt>
    <dgm:pt modelId="{D1A23A25-AC43-5E4C-958B-E7BB7B3252CC}">
      <dgm:prSet phldrT="[Text]" custT="1"/>
      <dgm:spPr/>
      <dgm:t>
        <a:bodyPr/>
        <a:lstStyle/>
        <a:p>
          <a:r>
            <a:rPr lang="en-US" sz="2000" dirty="0">
              <a:solidFill>
                <a:schemeClr val="tx2"/>
              </a:solidFill>
            </a:rPr>
            <a:t>Targeted Education Campaigns</a:t>
          </a:r>
        </a:p>
      </dgm:t>
    </dgm:pt>
    <dgm:pt modelId="{5B13F8B7-619C-D846-8B51-AE4834DF84CF}" type="parTrans" cxnId="{333DB6C8-7731-B04D-A65A-D927ED8BD0AB}">
      <dgm:prSet/>
      <dgm:spPr/>
      <dgm:t>
        <a:bodyPr/>
        <a:lstStyle/>
        <a:p>
          <a:endParaRPr lang="en-US"/>
        </a:p>
      </dgm:t>
    </dgm:pt>
    <dgm:pt modelId="{516E9231-5E7F-484F-A2A6-3AFB4B054EEA}" type="sibTrans" cxnId="{333DB6C8-7731-B04D-A65A-D927ED8BD0AB}">
      <dgm:prSet/>
      <dgm:spPr/>
      <dgm:t>
        <a:bodyPr/>
        <a:lstStyle/>
        <a:p>
          <a:endParaRPr lang="en-US"/>
        </a:p>
      </dgm:t>
    </dgm:pt>
    <dgm:pt modelId="{11D9E485-7832-BE4F-A2FB-741DED83E0FB}">
      <dgm:prSet custT="1"/>
      <dgm:spPr/>
      <dgm:t>
        <a:bodyPr/>
        <a:lstStyle/>
        <a:p>
          <a:r>
            <a:rPr lang="en-US" sz="2000" dirty="0">
              <a:solidFill>
                <a:schemeClr val="tx2"/>
              </a:solidFill>
            </a:rPr>
            <a:t>Leverage Social Media Networks</a:t>
          </a:r>
        </a:p>
      </dgm:t>
    </dgm:pt>
    <dgm:pt modelId="{FA5EB881-027D-FA44-8686-231C9D9084CA}" type="parTrans" cxnId="{282BFC63-6A2F-ED4C-A033-225504FFEAB8}">
      <dgm:prSet/>
      <dgm:spPr/>
      <dgm:t>
        <a:bodyPr/>
        <a:lstStyle/>
        <a:p>
          <a:endParaRPr lang="en-US"/>
        </a:p>
      </dgm:t>
    </dgm:pt>
    <dgm:pt modelId="{95BAF691-6DE5-F84E-B432-58BB5F7E5C15}" type="sibTrans" cxnId="{282BFC63-6A2F-ED4C-A033-225504FFEAB8}">
      <dgm:prSet/>
      <dgm:spPr/>
      <dgm:t>
        <a:bodyPr/>
        <a:lstStyle/>
        <a:p>
          <a:endParaRPr lang="en-US"/>
        </a:p>
      </dgm:t>
    </dgm:pt>
    <dgm:pt modelId="{AEBE45AE-D89A-4F48-9322-DF77A9CEE9BF}" type="pres">
      <dgm:prSet presAssocID="{EF1E6AF0-056D-6D47-83CB-CB9F9DB6A0CC}" presName="diagram" presStyleCnt="0">
        <dgm:presLayoutVars>
          <dgm:chPref val="1"/>
          <dgm:dir/>
          <dgm:animOne val="branch"/>
          <dgm:animLvl val="lvl"/>
          <dgm:resizeHandles/>
        </dgm:presLayoutVars>
      </dgm:prSet>
      <dgm:spPr/>
    </dgm:pt>
    <dgm:pt modelId="{F9A07028-19BC-EA48-B8C6-5293230613CE}" type="pres">
      <dgm:prSet presAssocID="{8AFD47C2-A014-4744-9588-6FBBB12A3381}" presName="root" presStyleCnt="0"/>
      <dgm:spPr/>
    </dgm:pt>
    <dgm:pt modelId="{60A520DB-C84D-D247-B746-8DF7C65D7AE3}" type="pres">
      <dgm:prSet presAssocID="{8AFD47C2-A014-4744-9588-6FBBB12A3381}" presName="rootComposite" presStyleCnt="0"/>
      <dgm:spPr/>
    </dgm:pt>
    <dgm:pt modelId="{8844F4B2-D093-6F4B-8C34-0F3AB0415E9D}" type="pres">
      <dgm:prSet presAssocID="{8AFD47C2-A014-4744-9588-6FBBB12A3381}" presName="rootText" presStyleLbl="node1" presStyleIdx="0" presStyleCnt="1"/>
      <dgm:spPr/>
    </dgm:pt>
    <dgm:pt modelId="{28CF0C61-91EC-2541-92FC-80B4F4BF9BE9}" type="pres">
      <dgm:prSet presAssocID="{8AFD47C2-A014-4744-9588-6FBBB12A3381}" presName="rootConnector" presStyleLbl="node1" presStyleIdx="0" presStyleCnt="1"/>
      <dgm:spPr/>
    </dgm:pt>
    <dgm:pt modelId="{22CF912A-1865-664B-AD66-BA44AFD51822}" type="pres">
      <dgm:prSet presAssocID="{8AFD47C2-A014-4744-9588-6FBBB12A3381}" presName="childShape" presStyleCnt="0"/>
      <dgm:spPr/>
    </dgm:pt>
    <dgm:pt modelId="{CDACA00A-C72B-C243-83A3-1BB6377E95B5}" type="pres">
      <dgm:prSet presAssocID="{5B13F8B7-619C-D846-8B51-AE4834DF84CF}" presName="Name13" presStyleLbl="parChTrans1D2" presStyleIdx="0" presStyleCnt="2"/>
      <dgm:spPr/>
    </dgm:pt>
    <dgm:pt modelId="{7CCEDA7B-AD99-2A43-BE7D-BA593CC2BB7B}" type="pres">
      <dgm:prSet presAssocID="{D1A23A25-AC43-5E4C-958B-E7BB7B3252CC}" presName="childText" presStyleLbl="bgAcc1" presStyleIdx="0" presStyleCnt="2">
        <dgm:presLayoutVars>
          <dgm:bulletEnabled val="1"/>
        </dgm:presLayoutVars>
      </dgm:prSet>
      <dgm:spPr/>
    </dgm:pt>
    <dgm:pt modelId="{0901A296-1263-2943-A3BA-8C6AE86EFA11}" type="pres">
      <dgm:prSet presAssocID="{FA5EB881-027D-FA44-8686-231C9D9084CA}" presName="Name13" presStyleLbl="parChTrans1D2" presStyleIdx="1" presStyleCnt="2"/>
      <dgm:spPr/>
    </dgm:pt>
    <dgm:pt modelId="{8BB15E09-2F3F-C045-AB84-0931CAF08F0C}" type="pres">
      <dgm:prSet presAssocID="{11D9E485-7832-BE4F-A2FB-741DED83E0FB}" presName="childText" presStyleLbl="bgAcc1" presStyleIdx="1" presStyleCnt="2">
        <dgm:presLayoutVars>
          <dgm:bulletEnabled val="1"/>
        </dgm:presLayoutVars>
      </dgm:prSet>
      <dgm:spPr/>
    </dgm:pt>
  </dgm:ptLst>
  <dgm:cxnLst>
    <dgm:cxn modelId="{4CDDF813-D5F7-C04F-9A10-C86AFD0635C5}" type="presOf" srcId="{FA5EB881-027D-FA44-8686-231C9D9084CA}" destId="{0901A296-1263-2943-A3BA-8C6AE86EFA11}" srcOrd="0" destOrd="0" presId="urn:microsoft.com/office/officeart/2005/8/layout/hierarchy3"/>
    <dgm:cxn modelId="{4CA4E032-9E72-D844-938B-4F829E8FA485}" type="presOf" srcId="{EF1E6AF0-056D-6D47-83CB-CB9F9DB6A0CC}" destId="{AEBE45AE-D89A-4F48-9322-DF77A9CEE9BF}" srcOrd="0" destOrd="0" presId="urn:microsoft.com/office/officeart/2005/8/layout/hierarchy3"/>
    <dgm:cxn modelId="{46A3E35B-8059-6F4D-923C-211802789A35}" type="presOf" srcId="{5B13F8B7-619C-D846-8B51-AE4834DF84CF}" destId="{CDACA00A-C72B-C243-83A3-1BB6377E95B5}" srcOrd="0" destOrd="0" presId="urn:microsoft.com/office/officeart/2005/8/layout/hierarchy3"/>
    <dgm:cxn modelId="{282BFC63-6A2F-ED4C-A033-225504FFEAB8}" srcId="{8AFD47C2-A014-4744-9588-6FBBB12A3381}" destId="{11D9E485-7832-BE4F-A2FB-741DED83E0FB}" srcOrd="1" destOrd="0" parTransId="{FA5EB881-027D-FA44-8686-231C9D9084CA}" sibTransId="{95BAF691-6DE5-F84E-B432-58BB5F7E5C15}"/>
    <dgm:cxn modelId="{30689D4B-F2B0-1043-B911-4A5646C571D2}" type="presOf" srcId="{8AFD47C2-A014-4744-9588-6FBBB12A3381}" destId="{8844F4B2-D093-6F4B-8C34-0F3AB0415E9D}" srcOrd="0" destOrd="0" presId="urn:microsoft.com/office/officeart/2005/8/layout/hierarchy3"/>
    <dgm:cxn modelId="{01A310B3-4F36-3443-A238-287C583B71B6}" type="presOf" srcId="{8AFD47C2-A014-4744-9588-6FBBB12A3381}" destId="{28CF0C61-91EC-2541-92FC-80B4F4BF9BE9}" srcOrd="1" destOrd="0" presId="urn:microsoft.com/office/officeart/2005/8/layout/hierarchy3"/>
    <dgm:cxn modelId="{48298BB9-322B-D545-BF7E-87EFB82106C5}" type="presOf" srcId="{D1A23A25-AC43-5E4C-958B-E7BB7B3252CC}" destId="{7CCEDA7B-AD99-2A43-BE7D-BA593CC2BB7B}" srcOrd="0"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333DB6C8-7731-B04D-A65A-D927ED8BD0AB}" srcId="{8AFD47C2-A014-4744-9588-6FBBB12A3381}" destId="{D1A23A25-AC43-5E4C-958B-E7BB7B3252CC}" srcOrd="0" destOrd="0" parTransId="{5B13F8B7-619C-D846-8B51-AE4834DF84CF}" sibTransId="{516E9231-5E7F-484F-A2A6-3AFB4B054EEA}"/>
    <dgm:cxn modelId="{F69B29E4-516E-624F-A83B-3F7EA43262FD}" type="presOf" srcId="{11D9E485-7832-BE4F-A2FB-741DED83E0FB}" destId="{8BB15E09-2F3F-C045-AB84-0931CAF08F0C}" srcOrd="0" destOrd="0" presId="urn:microsoft.com/office/officeart/2005/8/layout/hierarchy3"/>
    <dgm:cxn modelId="{F494D56D-6269-5C46-801F-24FCBE340ECF}" type="presParOf" srcId="{AEBE45AE-D89A-4F48-9322-DF77A9CEE9BF}" destId="{F9A07028-19BC-EA48-B8C6-5293230613CE}" srcOrd="0" destOrd="0" presId="urn:microsoft.com/office/officeart/2005/8/layout/hierarchy3"/>
    <dgm:cxn modelId="{C50B96E7-E160-D044-8A29-315AD5ACBA5D}" type="presParOf" srcId="{F9A07028-19BC-EA48-B8C6-5293230613CE}" destId="{60A520DB-C84D-D247-B746-8DF7C65D7AE3}" srcOrd="0" destOrd="0" presId="urn:microsoft.com/office/officeart/2005/8/layout/hierarchy3"/>
    <dgm:cxn modelId="{870A3E6D-C03F-E04A-9DCC-555BFEA57607}" type="presParOf" srcId="{60A520DB-C84D-D247-B746-8DF7C65D7AE3}" destId="{8844F4B2-D093-6F4B-8C34-0F3AB0415E9D}" srcOrd="0" destOrd="0" presId="urn:microsoft.com/office/officeart/2005/8/layout/hierarchy3"/>
    <dgm:cxn modelId="{510D82DE-9485-144D-AFA5-141CAFE80B93}" type="presParOf" srcId="{60A520DB-C84D-D247-B746-8DF7C65D7AE3}" destId="{28CF0C61-91EC-2541-92FC-80B4F4BF9BE9}" srcOrd="1" destOrd="0" presId="urn:microsoft.com/office/officeart/2005/8/layout/hierarchy3"/>
    <dgm:cxn modelId="{5BC32737-B924-774C-8DA5-990B11852780}" type="presParOf" srcId="{F9A07028-19BC-EA48-B8C6-5293230613CE}" destId="{22CF912A-1865-664B-AD66-BA44AFD51822}" srcOrd="1" destOrd="0" presId="urn:microsoft.com/office/officeart/2005/8/layout/hierarchy3"/>
    <dgm:cxn modelId="{744FA7E9-0782-AF4B-97BC-A1195223B98F}" type="presParOf" srcId="{22CF912A-1865-664B-AD66-BA44AFD51822}" destId="{CDACA00A-C72B-C243-83A3-1BB6377E95B5}" srcOrd="0" destOrd="0" presId="urn:microsoft.com/office/officeart/2005/8/layout/hierarchy3"/>
    <dgm:cxn modelId="{292C1A2D-0239-EA4B-B531-1CC129A17021}" type="presParOf" srcId="{22CF912A-1865-664B-AD66-BA44AFD51822}" destId="{7CCEDA7B-AD99-2A43-BE7D-BA593CC2BB7B}" srcOrd="1" destOrd="0" presId="urn:microsoft.com/office/officeart/2005/8/layout/hierarchy3"/>
    <dgm:cxn modelId="{88C14984-8AB5-464E-9447-63129F5E7FDD}" type="presParOf" srcId="{22CF912A-1865-664B-AD66-BA44AFD51822}" destId="{0901A296-1263-2943-A3BA-8C6AE86EFA11}" srcOrd="2" destOrd="0" presId="urn:microsoft.com/office/officeart/2005/8/layout/hierarchy3"/>
    <dgm:cxn modelId="{5C2CB164-D69A-F44E-9487-921E9685AE71}" type="presParOf" srcId="{22CF912A-1865-664B-AD66-BA44AFD51822}" destId="{8BB15E09-2F3F-C045-AB84-0931CAF08F0C}"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rgbClr val="925B9D"/>
        </a:solidFill>
      </dgm:spPr>
      <dgm:t>
        <a:bodyPr/>
        <a:lstStyle/>
        <a:p>
          <a:r>
            <a:rPr lang="en-US" sz="1400" dirty="0">
              <a:solidFill>
                <a:schemeClr val="bg1"/>
              </a:solidFill>
            </a:rPr>
            <a:t>Issue: Referring providers unaware of current trials</a:t>
          </a:r>
        </a:p>
      </dgm:t>
    </dgm:pt>
    <dgm:pt modelId="{94CEF570-0B34-A347-946A-0AF04FDEB60B}" type="parTrans" cxnId="{EF1CEFC3-91AB-AF4B-9ACD-ABCB46F008AB}">
      <dgm:prSet/>
      <dgm:spPr/>
      <dgm:t>
        <a:bodyPr/>
        <a:lstStyle/>
        <a:p>
          <a:endParaRPr lang="en-US"/>
        </a:p>
      </dgm:t>
    </dgm:pt>
    <dgm:pt modelId="{B2711216-3304-7B4E-B61D-BFCA2A8E1705}" type="sibTrans" cxnId="{EF1CEFC3-91AB-AF4B-9ACD-ABCB46F008AB}">
      <dgm:prSet/>
      <dgm:spPr/>
      <dgm:t>
        <a:bodyPr/>
        <a:lstStyle/>
        <a:p>
          <a:endParaRPr lang="en-US"/>
        </a:p>
      </dgm:t>
    </dgm:pt>
    <dgm:pt modelId="{D1A23A25-AC43-5E4C-958B-E7BB7B3252CC}">
      <dgm:prSet phldrT="[Text]" custT="1"/>
      <dgm:spPr/>
      <dgm:t>
        <a:bodyPr/>
        <a:lstStyle/>
        <a:p>
          <a:r>
            <a:rPr lang="en-US" sz="1100" dirty="0">
              <a:solidFill>
                <a:schemeClr val="tx2"/>
              </a:solidFill>
            </a:rPr>
            <a:t>Discuss case with academic medical center colleague</a:t>
          </a:r>
        </a:p>
      </dgm:t>
    </dgm:pt>
    <dgm:pt modelId="{5B13F8B7-619C-D846-8B51-AE4834DF84CF}" type="parTrans" cxnId="{333DB6C8-7731-B04D-A65A-D927ED8BD0AB}">
      <dgm:prSet/>
      <dgm:spPr/>
      <dgm:t>
        <a:bodyPr/>
        <a:lstStyle/>
        <a:p>
          <a:endParaRPr lang="en-US"/>
        </a:p>
      </dgm:t>
    </dgm:pt>
    <dgm:pt modelId="{516E9231-5E7F-484F-A2A6-3AFB4B054EEA}" type="sibTrans" cxnId="{333DB6C8-7731-B04D-A65A-D927ED8BD0AB}">
      <dgm:prSet/>
      <dgm:spPr/>
      <dgm:t>
        <a:bodyPr/>
        <a:lstStyle/>
        <a:p>
          <a:endParaRPr lang="en-US"/>
        </a:p>
      </dgm:t>
    </dgm:pt>
    <dgm:pt modelId="{11D9E485-7832-BE4F-A2FB-741DED83E0FB}">
      <dgm:prSet custT="1"/>
      <dgm:spPr/>
      <dgm:t>
        <a:bodyPr/>
        <a:lstStyle/>
        <a:p>
          <a:r>
            <a:rPr lang="en-US" sz="1100" dirty="0">
              <a:solidFill>
                <a:schemeClr val="tx2"/>
              </a:solidFill>
            </a:rPr>
            <a:t>Refer to </a:t>
          </a:r>
          <a:r>
            <a:rPr lang="en-US" sz="1100" dirty="0" err="1">
              <a:solidFill>
                <a:schemeClr val="tx2"/>
              </a:solidFill>
            </a:rPr>
            <a:t>ClinicalTrials.gov</a:t>
          </a:r>
          <a:r>
            <a:rPr lang="en-US" sz="1100" dirty="0">
              <a:solidFill>
                <a:schemeClr val="tx2"/>
              </a:solidFill>
            </a:rPr>
            <a:t> for current trials </a:t>
          </a:r>
        </a:p>
      </dgm:t>
    </dgm:pt>
    <dgm:pt modelId="{FA5EB881-027D-FA44-8686-231C9D9084CA}" type="parTrans" cxnId="{282BFC63-6A2F-ED4C-A033-225504FFEAB8}">
      <dgm:prSet/>
      <dgm:spPr/>
      <dgm:t>
        <a:bodyPr/>
        <a:lstStyle/>
        <a:p>
          <a:endParaRPr lang="en-US"/>
        </a:p>
      </dgm:t>
    </dgm:pt>
    <dgm:pt modelId="{95BAF691-6DE5-F84E-B432-58BB5F7E5C15}" type="sibTrans" cxnId="{282BFC63-6A2F-ED4C-A033-225504FFEAB8}">
      <dgm:prSet/>
      <dgm:spPr/>
      <dgm:t>
        <a:bodyPr/>
        <a:lstStyle/>
        <a:p>
          <a:endParaRPr lang="en-US"/>
        </a:p>
      </dgm:t>
    </dgm:pt>
    <dgm:pt modelId="{D74F9A08-BE68-ED49-B546-089D98570258}">
      <dgm:prSet phldrT="[Text]" custT="1"/>
      <dgm:spPr/>
      <dgm:t>
        <a:bodyPr/>
        <a:lstStyle/>
        <a:p>
          <a:r>
            <a:rPr lang="en-US" sz="1100" dirty="0">
              <a:solidFill>
                <a:schemeClr val="tx2"/>
              </a:solidFill>
            </a:rPr>
            <a:t>Refer to cardiology subspecialist</a:t>
          </a:r>
        </a:p>
      </dgm:t>
    </dgm:pt>
    <dgm:pt modelId="{857BA879-EB2B-944C-9F99-E166498BF1B4}" type="parTrans" cxnId="{F2A4F751-6F66-0A44-A473-54B08C3B31C8}">
      <dgm:prSet/>
      <dgm:spPr/>
      <dgm:t>
        <a:bodyPr/>
        <a:lstStyle/>
        <a:p>
          <a:endParaRPr lang="en-US"/>
        </a:p>
      </dgm:t>
    </dgm:pt>
    <dgm:pt modelId="{CBF17775-8222-6246-B7D5-5844CA6B9193}" type="sibTrans" cxnId="{F2A4F751-6F66-0A44-A473-54B08C3B31C8}">
      <dgm:prSet/>
      <dgm:spPr/>
      <dgm:t>
        <a:bodyPr/>
        <a:lstStyle/>
        <a:p>
          <a:endParaRPr lang="en-US"/>
        </a:p>
      </dgm:t>
    </dgm:pt>
    <dgm:pt modelId="{265F2BB8-C423-404E-BC53-49FF82CD3722}" type="pres">
      <dgm:prSet presAssocID="{EF1E6AF0-056D-6D47-83CB-CB9F9DB6A0CC}" presName="diagram" presStyleCnt="0">
        <dgm:presLayoutVars>
          <dgm:chPref val="1"/>
          <dgm:dir/>
          <dgm:animOne val="branch"/>
          <dgm:animLvl val="lvl"/>
          <dgm:resizeHandles/>
        </dgm:presLayoutVars>
      </dgm:prSet>
      <dgm:spPr/>
    </dgm:pt>
    <dgm:pt modelId="{269A2122-295F-9A4C-A054-FC65577FE7B3}" type="pres">
      <dgm:prSet presAssocID="{8AFD47C2-A014-4744-9588-6FBBB12A3381}" presName="root" presStyleCnt="0"/>
      <dgm:spPr/>
    </dgm:pt>
    <dgm:pt modelId="{AF887A98-C878-024B-B3AB-D4CB107DFDF0}" type="pres">
      <dgm:prSet presAssocID="{8AFD47C2-A014-4744-9588-6FBBB12A3381}" presName="rootComposite" presStyleCnt="0"/>
      <dgm:spPr/>
    </dgm:pt>
    <dgm:pt modelId="{C6C4A562-9DE0-B840-BFF5-B97AA07F6767}" type="pres">
      <dgm:prSet presAssocID="{8AFD47C2-A014-4744-9588-6FBBB12A3381}" presName="rootText" presStyleLbl="node1" presStyleIdx="0" presStyleCnt="1"/>
      <dgm:spPr/>
    </dgm:pt>
    <dgm:pt modelId="{6C62DB47-AF42-0642-A617-904AE7971D2E}" type="pres">
      <dgm:prSet presAssocID="{8AFD47C2-A014-4744-9588-6FBBB12A3381}" presName="rootConnector" presStyleLbl="node1" presStyleIdx="0" presStyleCnt="1"/>
      <dgm:spPr/>
    </dgm:pt>
    <dgm:pt modelId="{BE255689-F4D1-3441-A04B-2665A516CC73}" type="pres">
      <dgm:prSet presAssocID="{8AFD47C2-A014-4744-9588-6FBBB12A3381}" presName="childShape" presStyleCnt="0"/>
      <dgm:spPr/>
    </dgm:pt>
    <dgm:pt modelId="{A4CB8D53-3891-0D4B-949D-82D4D87F204F}" type="pres">
      <dgm:prSet presAssocID="{857BA879-EB2B-944C-9F99-E166498BF1B4}" presName="Name13" presStyleLbl="parChTrans1D2" presStyleIdx="0" presStyleCnt="3"/>
      <dgm:spPr/>
    </dgm:pt>
    <dgm:pt modelId="{A1450C42-03C9-934F-8446-9EA5ECB043EE}" type="pres">
      <dgm:prSet presAssocID="{D74F9A08-BE68-ED49-B546-089D98570258}" presName="childText" presStyleLbl="bgAcc1" presStyleIdx="0" presStyleCnt="3" custLinFactNeighborY="6384">
        <dgm:presLayoutVars>
          <dgm:bulletEnabled val="1"/>
        </dgm:presLayoutVars>
      </dgm:prSet>
      <dgm:spPr/>
    </dgm:pt>
    <dgm:pt modelId="{BA57D329-ACD1-9648-84A1-4F4DEC6CF255}" type="pres">
      <dgm:prSet presAssocID="{5B13F8B7-619C-D846-8B51-AE4834DF84CF}" presName="Name13" presStyleLbl="parChTrans1D2" presStyleIdx="1" presStyleCnt="3"/>
      <dgm:spPr/>
    </dgm:pt>
    <dgm:pt modelId="{E76440D9-C803-A540-8C64-808242E4F222}" type="pres">
      <dgm:prSet presAssocID="{D1A23A25-AC43-5E4C-958B-E7BB7B3252CC}" presName="childText" presStyleLbl="bgAcc1" presStyleIdx="1" presStyleCnt="3" custLinFactNeighborY="6384">
        <dgm:presLayoutVars>
          <dgm:bulletEnabled val="1"/>
        </dgm:presLayoutVars>
      </dgm:prSet>
      <dgm:spPr/>
    </dgm:pt>
    <dgm:pt modelId="{CE14AFBA-EAF9-C341-83B2-5F45E93B8C5D}" type="pres">
      <dgm:prSet presAssocID="{FA5EB881-027D-FA44-8686-231C9D9084CA}" presName="Name13" presStyleLbl="parChTrans1D2" presStyleIdx="2" presStyleCnt="3"/>
      <dgm:spPr/>
    </dgm:pt>
    <dgm:pt modelId="{CE7D79AA-205C-384B-82C8-FDFB0EFA8C90}" type="pres">
      <dgm:prSet presAssocID="{11D9E485-7832-BE4F-A2FB-741DED83E0FB}" presName="childText" presStyleLbl="bgAcc1" presStyleIdx="2" presStyleCnt="3" custLinFactNeighborY="6384">
        <dgm:presLayoutVars>
          <dgm:bulletEnabled val="1"/>
        </dgm:presLayoutVars>
      </dgm:prSet>
      <dgm:spPr/>
    </dgm:pt>
  </dgm:ptLst>
  <dgm:cxnLst>
    <dgm:cxn modelId="{DEE9B60B-D112-B148-A650-FBD7A5B6BDB8}" type="presOf" srcId="{FA5EB881-027D-FA44-8686-231C9D9084CA}" destId="{CE14AFBA-EAF9-C341-83B2-5F45E93B8C5D}" srcOrd="0" destOrd="0" presId="urn:microsoft.com/office/officeart/2005/8/layout/hierarchy3"/>
    <dgm:cxn modelId="{282BFC63-6A2F-ED4C-A033-225504FFEAB8}" srcId="{8AFD47C2-A014-4744-9588-6FBBB12A3381}" destId="{11D9E485-7832-BE4F-A2FB-741DED83E0FB}" srcOrd="2" destOrd="0" parTransId="{FA5EB881-027D-FA44-8686-231C9D9084CA}" sibTransId="{95BAF691-6DE5-F84E-B432-58BB5F7E5C15}"/>
    <dgm:cxn modelId="{95460B6A-1B9F-4B45-8E8A-8A1AE5870F9A}" type="presOf" srcId="{11D9E485-7832-BE4F-A2FB-741DED83E0FB}" destId="{CE7D79AA-205C-384B-82C8-FDFB0EFA8C90}" srcOrd="0" destOrd="0" presId="urn:microsoft.com/office/officeart/2005/8/layout/hierarchy3"/>
    <dgm:cxn modelId="{F2A4F751-6F66-0A44-A473-54B08C3B31C8}" srcId="{8AFD47C2-A014-4744-9588-6FBBB12A3381}" destId="{D74F9A08-BE68-ED49-B546-089D98570258}" srcOrd="0" destOrd="0" parTransId="{857BA879-EB2B-944C-9F99-E166498BF1B4}" sibTransId="{CBF17775-8222-6246-B7D5-5844CA6B9193}"/>
    <dgm:cxn modelId="{31C2C974-FA34-D242-8E96-B87F558A1AF4}" type="presOf" srcId="{8AFD47C2-A014-4744-9588-6FBBB12A3381}" destId="{6C62DB47-AF42-0642-A617-904AE7971D2E}" srcOrd="1" destOrd="0" presId="urn:microsoft.com/office/officeart/2005/8/layout/hierarchy3"/>
    <dgm:cxn modelId="{07284756-45B6-934D-A162-9C4A42FF4353}" type="presOf" srcId="{8AFD47C2-A014-4744-9588-6FBBB12A3381}" destId="{C6C4A562-9DE0-B840-BFF5-B97AA07F6767}" srcOrd="0" destOrd="0" presId="urn:microsoft.com/office/officeart/2005/8/layout/hierarchy3"/>
    <dgm:cxn modelId="{47E5BB87-FE53-014B-8BFF-9ACCF9F5010A}" type="presOf" srcId="{5B13F8B7-619C-D846-8B51-AE4834DF84CF}" destId="{BA57D329-ACD1-9648-84A1-4F4DEC6CF255}" srcOrd="0" destOrd="0" presId="urn:microsoft.com/office/officeart/2005/8/layout/hierarchy3"/>
    <dgm:cxn modelId="{665F7693-49B1-AD4C-B7D7-0D9A12BF2CC4}" type="presOf" srcId="{857BA879-EB2B-944C-9F99-E166498BF1B4}" destId="{A4CB8D53-3891-0D4B-949D-82D4D87F204F}" srcOrd="0"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333DB6C8-7731-B04D-A65A-D927ED8BD0AB}" srcId="{8AFD47C2-A014-4744-9588-6FBBB12A3381}" destId="{D1A23A25-AC43-5E4C-958B-E7BB7B3252CC}" srcOrd="1" destOrd="0" parTransId="{5B13F8B7-619C-D846-8B51-AE4834DF84CF}" sibTransId="{516E9231-5E7F-484F-A2A6-3AFB4B054EEA}"/>
    <dgm:cxn modelId="{B7D07BDE-BC96-F442-B825-54779EF29E3C}" type="presOf" srcId="{D1A23A25-AC43-5E4C-958B-E7BB7B3252CC}" destId="{E76440D9-C803-A540-8C64-808242E4F222}" srcOrd="0" destOrd="0" presId="urn:microsoft.com/office/officeart/2005/8/layout/hierarchy3"/>
    <dgm:cxn modelId="{6D00C6E2-234C-034C-943B-B923F31752D7}" type="presOf" srcId="{D74F9A08-BE68-ED49-B546-089D98570258}" destId="{A1450C42-03C9-934F-8446-9EA5ECB043EE}" srcOrd="0" destOrd="0" presId="urn:microsoft.com/office/officeart/2005/8/layout/hierarchy3"/>
    <dgm:cxn modelId="{7EF406E8-77AD-8D48-AAAC-81D35535E9D7}" type="presOf" srcId="{EF1E6AF0-056D-6D47-83CB-CB9F9DB6A0CC}" destId="{265F2BB8-C423-404E-BC53-49FF82CD3722}" srcOrd="0" destOrd="0" presId="urn:microsoft.com/office/officeart/2005/8/layout/hierarchy3"/>
    <dgm:cxn modelId="{5C4692B6-B368-4949-9256-219E42A6825E}" type="presParOf" srcId="{265F2BB8-C423-404E-BC53-49FF82CD3722}" destId="{269A2122-295F-9A4C-A054-FC65577FE7B3}" srcOrd="0" destOrd="0" presId="urn:microsoft.com/office/officeart/2005/8/layout/hierarchy3"/>
    <dgm:cxn modelId="{429D64F3-9E5E-9D49-87B0-809ADBD2885F}" type="presParOf" srcId="{269A2122-295F-9A4C-A054-FC65577FE7B3}" destId="{AF887A98-C878-024B-B3AB-D4CB107DFDF0}" srcOrd="0" destOrd="0" presId="urn:microsoft.com/office/officeart/2005/8/layout/hierarchy3"/>
    <dgm:cxn modelId="{05BD50E8-6A7E-4247-972A-E5DAEDCEA5CB}" type="presParOf" srcId="{AF887A98-C878-024B-B3AB-D4CB107DFDF0}" destId="{C6C4A562-9DE0-B840-BFF5-B97AA07F6767}" srcOrd="0" destOrd="0" presId="urn:microsoft.com/office/officeart/2005/8/layout/hierarchy3"/>
    <dgm:cxn modelId="{D84F8581-09AD-8A4F-ACAC-55F7D8393DD6}" type="presParOf" srcId="{AF887A98-C878-024B-B3AB-D4CB107DFDF0}" destId="{6C62DB47-AF42-0642-A617-904AE7971D2E}" srcOrd="1" destOrd="0" presId="urn:microsoft.com/office/officeart/2005/8/layout/hierarchy3"/>
    <dgm:cxn modelId="{CE6ADEDA-7548-AC49-A10B-AFF0C601FD63}" type="presParOf" srcId="{269A2122-295F-9A4C-A054-FC65577FE7B3}" destId="{BE255689-F4D1-3441-A04B-2665A516CC73}" srcOrd="1" destOrd="0" presId="urn:microsoft.com/office/officeart/2005/8/layout/hierarchy3"/>
    <dgm:cxn modelId="{DEC8BBDF-3DE7-F644-80C7-3F9904F61273}" type="presParOf" srcId="{BE255689-F4D1-3441-A04B-2665A516CC73}" destId="{A4CB8D53-3891-0D4B-949D-82D4D87F204F}" srcOrd="0" destOrd="0" presId="urn:microsoft.com/office/officeart/2005/8/layout/hierarchy3"/>
    <dgm:cxn modelId="{9D8F5961-4679-2749-A162-0A34C40675FD}" type="presParOf" srcId="{BE255689-F4D1-3441-A04B-2665A516CC73}" destId="{A1450C42-03C9-934F-8446-9EA5ECB043EE}" srcOrd="1" destOrd="0" presId="urn:microsoft.com/office/officeart/2005/8/layout/hierarchy3"/>
    <dgm:cxn modelId="{688E0519-6F48-C14E-8848-D86613C0DD1C}" type="presParOf" srcId="{BE255689-F4D1-3441-A04B-2665A516CC73}" destId="{BA57D329-ACD1-9648-84A1-4F4DEC6CF255}" srcOrd="2" destOrd="0" presId="urn:microsoft.com/office/officeart/2005/8/layout/hierarchy3"/>
    <dgm:cxn modelId="{128A1BA3-B8C5-2B44-8F6A-DE17FAEF276A}" type="presParOf" srcId="{BE255689-F4D1-3441-A04B-2665A516CC73}" destId="{E76440D9-C803-A540-8C64-808242E4F222}" srcOrd="3" destOrd="0" presId="urn:microsoft.com/office/officeart/2005/8/layout/hierarchy3"/>
    <dgm:cxn modelId="{99C17FFE-7D54-AC4B-8197-CC3FC0C766E8}" type="presParOf" srcId="{BE255689-F4D1-3441-A04B-2665A516CC73}" destId="{CE14AFBA-EAF9-C341-83B2-5F45E93B8C5D}" srcOrd="4" destOrd="0" presId="urn:microsoft.com/office/officeart/2005/8/layout/hierarchy3"/>
    <dgm:cxn modelId="{010C745B-161B-6C42-9947-20E97973B653}" type="presParOf" srcId="{BE255689-F4D1-3441-A04B-2665A516CC73}" destId="{CE7D79AA-205C-384B-82C8-FDFB0EFA8C9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chemeClr val="accent3">
            <a:lumMod val="75000"/>
          </a:schemeClr>
        </a:solidFill>
      </dgm:spPr>
      <dgm:t>
        <a:bodyPr/>
        <a:lstStyle/>
        <a:p>
          <a:r>
            <a:rPr lang="en-US" sz="1400" dirty="0">
              <a:solidFill>
                <a:schemeClr val="bg1"/>
              </a:solidFill>
            </a:rPr>
            <a:t>Issue: Subjective judgements based </a:t>
          </a:r>
          <a:br>
            <a:rPr lang="en-US" sz="1400" dirty="0">
              <a:solidFill>
                <a:schemeClr val="bg1"/>
              </a:solidFill>
            </a:rPr>
          </a:br>
          <a:r>
            <a:rPr lang="en-US" sz="1400" dirty="0">
              <a:solidFill>
                <a:schemeClr val="bg1"/>
              </a:solidFill>
            </a:rPr>
            <a:t>on provider biases</a:t>
          </a:r>
        </a:p>
      </dgm:t>
    </dgm:pt>
    <dgm:pt modelId="{94CEF570-0B34-A347-946A-0AF04FDEB60B}" type="parTrans" cxnId="{EF1CEFC3-91AB-AF4B-9ACD-ABCB46F008AB}">
      <dgm:prSet/>
      <dgm:spPr/>
      <dgm:t>
        <a:bodyPr/>
        <a:lstStyle/>
        <a:p>
          <a:endParaRPr lang="en-US"/>
        </a:p>
      </dgm:t>
    </dgm:pt>
    <dgm:pt modelId="{B2711216-3304-7B4E-B61D-BFCA2A8E1705}" type="sibTrans" cxnId="{EF1CEFC3-91AB-AF4B-9ACD-ABCB46F008AB}">
      <dgm:prSet/>
      <dgm:spPr/>
      <dgm:t>
        <a:bodyPr/>
        <a:lstStyle/>
        <a:p>
          <a:endParaRPr lang="en-US"/>
        </a:p>
      </dgm:t>
    </dgm:pt>
    <dgm:pt modelId="{D1A23A25-AC43-5E4C-958B-E7BB7B3252CC}">
      <dgm:prSet phldrT="[Text]" custT="1"/>
      <dgm:spPr/>
      <dgm:t>
        <a:bodyPr/>
        <a:lstStyle/>
        <a:p>
          <a:r>
            <a:rPr lang="en-US" sz="1100" dirty="0">
              <a:solidFill>
                <a:schemeClr val="tx2"/>
              </a:solidFill>
            </a:rPr>
            <a:t>Overcome biases through education and awareness of prejudices </a:t>
          </a:r>
        </a:p>
      </dgm:t>
    </dgm:pt>
    <dgm:pt modelId="{5B13F8B7-619C-D846-8B51-AE4834DF84CF}" type="parTrans" cxnId="{333DB6C8-7731-B04D-A65A-D927ED8BD0AB}">
      <dgm:prSet/>
      <dgm:spPr/>
      <dgm:t>
        <a:bodyPr/>
        <a:lstStyle/>
        <a:p>
          <a:endParaRPr lang="en-US"/>
        </a:p>
      </dgm:t>
    </dgm:pt>
    <dgm:pt modelId="{516E9231-5E7F-484F-A2A6-3AFB4B054EEA}" type="sibTrans" cxnId="{333DB6C8-7731-B04D-A65A-D927ED8BD0AB}">
      <dgm:prSet/>
      <dgm:spPr/>
      <dgm:t>
        <a:bodyPr/>
        <a:lstStyle/>
        <a:p>
          <a:endParaRPr lang="en-US"/>
        </a:p>
      </dgm:t>
    </dgm:pt>
    <dgm:pt modelId="{6238ADB5-7BEE-FD44-BF8C-E8123F165EE1}" type="pres">
      <dgm:prSet presAssocID="{EF1E6AF0-056D-6D47-83CB-CB9F9DB6A0CC}" presName="diagram" presStyleCnt="0">
        <dgm:presLayoutVars>
          <dgm:chPref val="1"/>
          <dgm:dir/>
          <dgm:animOne val="branch"/>
          <dgm:animLvl val="lvl"/>
          <dgm:resizeHandles/>
        </dgm:presLayoutVars>
      </dgm:prSet>
      <dgm:spPr/>
    </dgm:pt>
    <dgm:pt modelId="{5969BC49-5C9A-1D46-815E-147C875A964B}" type="pres">
      <dgm:prSet presAssocID="{8AFD47C2-A014-4744-9588-6FBBB12A3381}" presName="root" presStyleCnt="0"/>
      <dgm:spPr/>
    </dgm:pt>
    <dgm:pt modelId="{804EE54E-3ED7-CD4A-BBEF-B8C28302B41D}" type="pres">
      <dgm:prSet presAssocID="{8AFD47C2-A014-4744-9588-6FBBB12A3381}" presName="rootComposite" presStyleCnt="0"/>
      <dgm:spPr/>
    </dgm:pt>
    <dgm:pt modelId="{FF2FC4B1-9CAE-8548-9829-FE73A98009B0}" type="pres">
      <dgm:prSet presAssocID="{8AFD47C2-A014-4744-9588-6FBBB12A3381}" presName="rootText" presStyleLbl="node1" presStyleIdx="0" presStyleCnt="1" custLinFactNeighborY="1596"/>
      <dgm:spPr/>
    </dgm:pt>
    <dgm:pt modelId="{DE529862-3FDC-734B-9D4D-28B6C37899F1}" type="pres">
      <dgm:prSet presAssocID="{8AFD47C2-A014-4744-9588-6FBBB12A3381}" presName="rootConnector" presStyleLbl="node1" presStyleIdx="0" presStyleCnt="1"/>
      <dgm:spPr/>
    </dgm:pt>
    <dgm:pt modelId="{DFF27947-3BD3-214A-98E1-801EE35A42D9}" type="pres">
      <dgm:prSet presAssocID="{8AFD47C2-A014-4744-9588-6FBBB12A3381}" presName="childShape" presStyleCnt="0"/>
      <dgm:spPr/>
    </dgm:pt>
    <dgm:pt modelId="{C57A4F8C-E39C-F649-ABE5-C2C1805061A1}" type="pres">
      <dgm:prSet presAssocID="{5B13F8B7-619C-D846-8B51-AE4834DF84CF}" presName="Name13" presStyleLbl="parChTrans1D2" presStyleIdx="0" presStyleCnt="1"/>
      <dgm:spPr/>
    </dgm:pt>
    <dgm:pt modelId="{8FF0EFC2-008F-AA49-A960-7D511FA23AD2}" type="pres">
      <dgm:prSet presAssocID="{D1A23A25-AC43-5E4C-958B-E7BB7B3252CC}" presName="childText" presStyleLbl="bgAcc1" presStyleIdx="0" presStyleCnt="1" custLinFactNeighborY="4788">
        <dgm:presLayoutVars>
          <dgm:bulletEnabled val="1"/>
        </dgm:presLayoutVars>
      </dgm:prSet>
      <dgm:spPr/>
    </dgm:pt>
  </dgm:ptLst>
  <dgm:cxnLst>
    <dgm:cxn modelId="{73211220-0A49-F740-84D4-577087B25168}" type="presOf" srcId="{8AFD47C2-A014-4744-9588-6FBBB12A3381}" destId="{FF2FC4B1-9CAE-8548-9829-FE73A98009B0}" srcOrd="0" destOrd="0" presId="urn:microsoft.com/office/officeart/2005/8/layout/hierarchy3"/>
    <dgm:cxn modelId="{F1714B59-C7F0-6444-A742-949DDF46C7C0}" type="presOf" srcId="{8AFD47C2-A014-4744-9588-6FBBB12A3381}" destId="{DE529862-3FDC-734B-9D4D-28B6C37899F1}" srcOrd="1" destOrd="0" presId="urn:microsoft.com/office/officeart/2005/8/layout/hierarchy3"/>
    <dgm:cxn modelId="{BBBD7A94-FB9A-8E43-ADB1-7544BE5CB920}" type="presOf" srcId="{EF1E6AF0-056D-6D47-83CB-CB9F9DB6A0CC}" destId="{6238ADB5-7BEE-FD44-BF8C-E8123F165EE1}" srcOrd="0" destOrd="0" presId="urn:microsoft.com/office/officeart/2005/8/layout/hierarchy3"/>
    <dgm:cxn modelId="{265243B1-7C1D-7B48-BEDF-E39EBF3D9146}" type="presOf" srcId="{5B13F8B7-619C-D846-8B51-AE4834DF84CF}" destId="{C57A4F8C-E39C-F649-ABE5-C2C1805061A1}" srcOrd="0" destOrd="0" presId="urn:microsoft.com/office/officeart/2005/8/layout/hierarchy3"/>
    <dgm:cxn modelId="{E10FD2BB-7A06-0B4D-9BD8-918A1721835A}" type="presOf" srcId="{D1A23A25-AC43-5E4C-958B-E7BB7B3252CC}" destId="{8FF0EFC2-008F-AA49-A960-7D511FA23AD2}" srcOrd="0"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333DB6C8-7731-B04D-A65A-D927ED8BD0AB}" srcId="{8AFD47C2-A014-4744-9588-6FBBB12A3381}" destId="{D1A23A25-AC43-5E4C-958B-E7BB7B3252CC}" srcOrd="0" destOrd="0" parTransId="{5B13F8B7-619C-D846-8B51-AE4834DF84CF}" sibTransId="{516E9231-5E7F-484F-A2A6-3AFB4B054EEA}"/>
    <dgm:cxn modelId="{0FA5E7EC-22A4-864B-BADB-92C55AE7B0C8}" type="presParOf" srcId="{6238ADB5-7BEE-FD44-BF8C-E8123F165EE1}" destId="{5969BC49-5C9A-1D46-815E-147C875A964B}" srcOrd="0" destOrd="0" presId="urn:microsoft.com/office/officeart/2005/8/layout/hierarchy3"/>
    <dgm:cxn modelId="{BD4FC281-1796-6D4C-9C4A-8AD2135B0BF2}" type="presParOf" srcId="{5969BC49-5C9A-1D46-815E-147C875A964B}" destId="{804EE54E-3ED7-CD4A-BBEF-B8C28302B41D}" srcOrd="0" destOrd="0" presId="urn:microsoft.com/office/officeart/2005/8/layout/hierarchy3"/>
    <dgm:cxn modelId="{C7EB34DA-890E-EC43-AE98-948208DF13EE}" type="presParOf" srcId="{804EE54E-3ED7-CD4A-BBEF-B8C28302B41D}" destId="{FF2FC4B1-9CAE-8548-9829-FE73A98009B0}" srcOrd="0" destOrd="0" presId="urn:microsoft.com/office/officeart/2005/8/layout/hierarchy3"/>
    <dgm:cxn modelId="{AFACE32B-02CE-8F41-82C8-76FA367F1A02}" type="presParOf" srcId="{804EE54E-3ED7-CD4A-BBEF-B8C28302B41D}" destId="{DE529862-3FDC-734B-9D4D-28B6C37899F1}" srcOrd="1" destOrd="0" presId="urn:microsoft.com/office/officeart/2005/8/layout/hierarchy3"/>
    <dgm:cxn modelId="{DB25B89E-2D6A-C544-8C22-076976F2B6A4}" type="presParOf" srcId="{5969BC49-5C9A-1D46-815E-147C875A964B}" destId="{DFF27947-3BD3-214A-98E1-801EE35A42D9}" srcOrd="1" destOrd="0" presId="urn:microsoft.com/office/officeart/2005/8/layout/hierarchy3"/>
    <dgm:cxn modelId="{AA44D8AA-58E3-B140-A7DF-D7AF95CD2EFE}" type="presParOf" srcId="{DFF27947-3BD3-214A-98E1-801EE35A42D9}" destId="{C57A4F8C-E39C-F649-ABE5-C2C1805061A1}" srcOrd="0" destOrd="0" presId="urn:microsoft.com/office/officeart/2005/8/layout/hierarchy3"/>
    <dgm:cxn modelId="{C691A4A4-7286-4E4A-8893-5BBB30EAA1D0}" type="presParOf" srcId="{DFF27947-3BD3-214A-98E1-801EE35A42D9}" destId="{8FF0EFC2-008F-AA49-A960-7D511FA23AD2}"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chemeClr val="accent5"/>
        </a:solidFill>
      </dgm:spPr>
      <dgm:t>
        <a:bodyPr/>
        <a:lstStyle/>
        <a:p>
          <a:r>
            <a:rPr lang="en-US" sz="1400" dirty="0">
              <a:solidFill>
                <a:schemeClr val="bg1"/>
              </a:solidFill>
            </a:rPr>
            <a:t>Issue: Fear of losing </a:t>
          </a:r>
          <a:br>
            <a:rPr lang="en-US" sz="1400" dirty="0">
              <a:solidFill>
                <a:schemeClr val="bg1"/>
              </a:solidFill>
            </a:rPr>
          </a:br>
          <a:r>
            <a:rPr lang="en-US" sz="1400" dirty="0">
              <a:solidFill>
                <a:schemeClr val="bg1"/>
              </a:solidFill>
            </a:rPr>
            <a:t>patients to site PI</a:t>
          </a:r>
        </a:p>
      </dgm:t>
    </dgm:pt>
    <dgm:pt modelId="{94CEF570-0B34-A347-946A-0AF04FDEB60B}" type="parTrans" cxnId="{EF1CEFC3-91AB-AF4B-9ACD-ABCB46F008AB}">
      <dgm:prSet/>
      <dgm:spPr/>
      <dgm:t>
        <a:bodyPr/>
        <a:lstStyle/>
        <a:p>
          <a:endParaRPr lang="en-US"/>
        </a:p>
      </dgm:t>
    </dgm:pt>
    <dgm:pt modelId="{B2711216-3304-7B4E-B61D-BFCA2A8E1705}" type="sibTrans" cxnId="{EF1CEFC3-91AB-AF4B-9ACD-ABCB46F008AB}">
      <dgm:prSet/>
      <dgm:spPr/>
      <dgm:t>
        <a:bodyPr/>
        <a:lstStyle/>
        <a:p>
          <a:endParaRPr lang="en-US"/>
        </a:p>
      </dgm:t>
    </dgm:pt>
    <dgm:pt modelId="{D1A23A25-AC43-5E4C-958B-E7BB7B3252CC}">
      <dgm:prSet phldrT="[Text]"/>
      <dgm:spPr/>
      <dgm:t>
        <a:bodyPr/>
        <a:lstStyle/>
        <a:p>
          <a:r>
            <a:rPr lang="en-US" dirty="0">
              <a:solidFill>
                <a:schemeClr val="tx2"/>
              </a:solidFill>
            </a:rPr>
            <a:t>Have referring provider perform follow-up</a:t>
          </a:r>
        </a:p>
      </dgm:t>
    </dgm:pt>
    <dgm:pt modelId="{5B13F8B7-619C-D846-8B51-AE4834DF84CF}" type="parTrans" cxnId="{333DB6C8-7731-B04D-A65A-D927ED8BD0AB}">
      <dgm:prSet/>
      <dgm:spPr/>
      <dgm:t>
        <a:bodyPr/>
        <a:lstStyle/>
        <a:p>
          <a:endParaRPr lang="en-US"/>
        </a:p>
      </dgm:t>
    </dgm:pt>
    <dgm:pt modelId="{516E9231-5E7F-484F-A2A6-3AFB4B054EEA}" type="sibTrans" cxnId="{333DB6C8-7731-B04D-A65A-D927ED8BD0AB}">
      <dgm:prSet/>
      <dgm:spPr/>
      <dgm:t>
        <a:bodyPr/>
        <a:lstStyle/>
        <a:p>
          <a:endParaRPr lang="en-US"/>
        </a:p>
      </dgm:t>
    </dgm:pt>
    <dgm:pt modelId="{E5C2197C-7F57-344A-839F-07E598E85074}">
      <dgm:prSet phldrT="[Text]"/>
      <dgm:spPr/>
      <dgm:t>
        <a:bodyPr/>
        <a:lstStyle/>
        <a:p>
          <a:r>
            <a:rPr lang="en-US" dirty="0">
              <a:solidFill>
                <a:schemeClr val="tx2"/>
              </a:solidFill>
            </a:rPr>
            <a:t>Routine communication with referring provider</a:t>
          </a:r>
        </a:p>
      </dgm:t>
    </dgm:pt>
    <dgm:pt modelId="{960CF3A6-E47E-EF42-9232-D62E5E04BC4A}" type="parTrans" cxnId="{82FED3F4-ACAD-8F49-87E7-D704435536EF}">
      <dgm:prSet/>
      <dgm:spPr/>
      <dgm:t>
        <a:bodyPr/>
        <a:lstStyle/>
        <a:p>
          <a:endParaRPr lang="en-US"/>
        </a:p>
      </dgm:t>
    </dgm:pt>
    <dgm:pt modelId="{51BDCE46-B9A2-1F46-9E82-1B3B86FD259C}" type="sibTrans" cxnId="{82FED3F4-ACAD-8F49-87E7-D704435536EF}">
      <dgm:prSet/>
      <dgm:spPr/>
      <dgm:t>
        <a:bodyPr/>
        <a:lstStyle/>
        <a:p>
          <a:endParaRPr lang="en-US"/>
        </a:p>
      </dgm:t>
    </dgm:pt>
    <dgm:pt modelId="{538CA475-B5EC-BB45-A8DE-9131374AD0A0}">
      <dgm:prSet phldrT="[Text]"/>
      <dgm:spPr/>
      <dgm:t>
        <a:bodyPr/>
        <a:lstStyle/>
        <a:p>
          <a:r>
            <a:rPr lang="en-US" dirty="0">
              <a:solidFill>
                <a:schemeClr val="tx2"/>
              </a:solidFill>
            </a:rPr>
            <a:t>Consider compensation for additional time spent on patient education, pending IRB approval</a:t>
          </a:r>
        </a:p>
      </dgm:t>
    </dgm:pt>
    <dgm:pt modelId="{5B8DF76A-F075-3F49-BF22-AE50B030F764}" type="parTrans" cxnId="{E63896F9-2EF4-2C41-925F-B3DB21DC6240}">
      <dgm:prSet/>
      <dgm:spPr/>
      <dgm:t>
        <a:bodyPr/>
        <a:lstStyle/>
        <a:p>
          <a:endParaRPr lang="en-US"/>
        </a:p>
      </dgm:t>
    </dgm:pt>
    <dgm:pt modelId="{F5678F1D-52F0-4144-900B-62DC9ED2739F}" type="sibTrans" cxnId="{E63896F9-2EF4-2C41-925F-B3DB21DC6240}">
      <dgm:prSet/>
      <dgm:spPr/>
      <dgm:t>
        <a:bodyPr/>
        <a:lstStyle/>
        <a:p>
          <a:endParaRPr lang="en-US"/>
        </a:p>
      </dgm:t>
    </dgm:pt>
    <dgm:pt modelId="{E82313C2-D435-6744-B520-26D7A862A5C3}" type="pres">
      <dgm:prSet presAssocID="{EF1E6AF0-056D-6D47-83CB-CB9F9DB6A0CC}" presName="diagram" presStyleCnt="0">
        <dgm:presLayoutVars>
          <dgm:chPref val="1"/>
          <dgm:dir/>
          <dgm:animOne val="branch"/>
          <dgm:animLvl val="lvl"/>
          <dgm:resizeHandles/>
        </dgm:presLayoutVars>
      </dgm:prSet>
      <dgm:spPr/>
    </dgm:pt>
    <dgm:pt modelId="{CB35A6EA-AAFC-864D-9C01-BA869072EF20}" type="pres">
      <dgm:prSet presAssocID="{8AFD47C2-A014-4744-9588-6FBBB12A3381}" presName="root" presStyleCnt="0"/>
      <dgm:spPr/>
    </dgm:pt>
    <dgm:pt modelId="{11D8D15E-70C8-3E4B-8699-E8C7D4FA3D66}" type="pres">
      <dgm:prSet presAssocID="{8AFD47C2-A014-4744-9588-6FBBB12A3381}" presName="rootComposite" presStyleCnt="0"/>
      <dgm:spPr/>
    </dgm:pt>
    <dgm:pt modelId="{BD2BB8B8-6071-F94F-954A-16134977EF66}" type="pres">
      <dgm:prSet presAssocID="{8AFD47C2-A014-4744-9588-6FBBB12A3381}" presName="rootText" presStyleLbl="node1" presStyleIdx="0" presStyleCnt="1" custLinFactNeighborY="4682"/>
      <dgm:spPr/>
    </dgm:pt>
    <dgm:pt modelId="{5D739C23-1812-444A-B892-55CCC85B7F0D}" type="pres">
      <dgm:prSet presAssocID="{8AFD47C2-A014-4744-9588-6FBBB12A3381}" presName="rootConnector" presStyleLbl="node1" presStyleIdx="0" presStyleCnt="1"/>
      <dgm:spPr/>
    </dgm:pt>
    <dgm:pt modelId="{000457BB-4E34-214F-BFCC-80EA1883B0B4}" type="pres">
      <dgm:prSet presAssocID="{8AFD47C2-A014-4744-9588-6FBBB12A3381}" presName="childShape" presStyleCnt="0"/>
      <dgm:spPr/>
    </dgm:pt>
    <dgm:pt modelId="{449892BC-B47A-8744-8C43-811B2FE3A5E0}" type="pres">
      <dgm:prSet presAssocID="{960CF3A6-E47E-EF42-9232-D62E5E04BC4A}" presName="Name13" presStyleLbl="parChTrans1D2" presStyleIdx="0" presStyleCnt="3"/>
      <dgm:spPr/>
    </dgm:pt>
    <dgm:pt modelId="{0AFC67FC-108E-3F42-AD12-CEEB31B5294B}" type="pres">
      <dgm:prSet presAssocID="{E5C2197C-7F57-344A-839F-07E598E85074}" presName="childText" presStyleLbl="bgAcc1" presStyleIdx="0" presStyleCnt="3" custLinFactNeighborY="-954">
        <dgm:presLayoutVars>
          <dgm:bulletEnabled val="1"/>
        </dgm:presLayoutVars>
      </dgm:prSet>
      <dgm:spPr/>
    </dgm:pt>
    <dgm:pt modelId="{813CC1C0-BFCD-E040-B459-FF0D8B0FCEBB}" type="pres">
      <dgm:prSet presAssocID="{5B13F8B7-619C-D846-8B51-AE4834DF84CF}" presName="Name13" presStyleLbl="parChTrans1D2" presStyleIdx="1" presStyleCnt="3"/>
      <dgm:spPr/>
    </dgm:pt>
    <dgm:pt modelId="{D4BB6B59-3A64-0F4F-8EB2-FE33FA9690B4}" type="pres">
      <dgm:prSet presAssocID="{D1A23A25-AC43-5E4C-958B-E7BB7B3252CC}" presName="childText" presStyleLbl="bgAcc1" presStyleIdx="1" presStyleCnt="3" custLinFactNeighborY="1701">
        <dgm:presLayoutVars>
          <dgm:bulletEnabled val="1"/>
        </dgm:presLayoutVars>
      </dgm:prSet>
      <dgm:spPr/>
    </dgm:pt>
    <dgm:pt modelId="{7CD09763-57C6-4941-B20A-4B2EB204BDA3}" type="pres">
      <dgm:prSet presAssocID="{5B8DF76A-F075-3F49-BF22-AE50B030F764}" presName="Name13" presStyleLbl="parChTrans1D2" presStyleIdx="2" presStyleCnt="3"/>
      <dgm:spPr/>
    </dgm:pt>
    <dgm:pt modelId="{B1168BDE-B9F9-3D4A-ADE8-5ABF3F905C14}" type="pres">
      <dgm:prSet presAssocID="{538CA475-B5EC-BB45-A8DE-9131374AD0A0}" presName="childText" presStyleLbl="bgAcc1" presStyleIdx="2" presStyleCnt="3">
        <dgm:presLayoutVars>
          <dgm:bulletEnabled val="1"/>
        </dgm:presLayoutVars>
      </dgm:prSet>
      <dgm:spPr/>
    </dgm:pt>
  </dgm:ptLst>
  <dgm:cxnLst>
    <dgm:cxn modelId="{36B7110C-ED40-EF46-AA74-9BCFD3F088F4}" type="presOf" srcId="{8AFD47C2-A014-4744-9588-6FBBB12A3381}" destId="{BD2BB8B8-6071-F94F-954A-16134977EF66}" srcOrd="0" destOrd="0" presId="urn:microsoft.com/office/officeart/2005/8/layout/hierarchy3"/>
    <dgm:cxn modelId="{2B5DA824-F503-124B-8F4F-E190CA3ADDBA}" type="presOf" srcId="{5B8DF76A-F075-3F49-BF22-AE50B030F764}" destId="{7CD09763-57C6-4941-B20A-4B2EB204BDA3}" srcOrd="0" destOrd="0" presId="urn:microsoft.com/office/officeart/2005/8/layout/hierarchy3"/>
    <dgm:cxn modelId="{0DA66927-E9F7-6E44-A353-09C81E2F4386}" type="presOf" srcId="{EF1E6AF0-056D-6D47-83CB-CB9F9DB6A0CC}" destId="{E82313C2-D435-6744-B520-26D7A862A5C3}" srcOrd="0" destOrd="0" presId="urn:microsoft.com/office/officeart/2005/8/layout/hierarchy3"/>
    <dgm:cxn modelId="{3F0BA868-4571-D14B-A356-135B70365D27}" type="presOf" srcId="{8AFD47C2-A014-4744-9588-6FBBB12A3381}" destId="{5D739C23-1812-444A-B892-55CCC85B7F0D}" srcOrd="1" destOrd="0" presId="urn:microsoft.com/office/officeart/2005/8/layout/hierarchy3"/>
    <dgm:cxn modelId="{47896E9D-436F-E946-A902-1D7305CA9A51}" type="presOf" srcId="{E5C2197C-7F57-344A-839F-07E598E85074}" destId="{0AFC67FC-108E-3F42-AD12-CEEB31B5294B}" srcOrd="0" destOrd="0" presId="urn:microsoft.com/office/officeart/2005/8/layout/hierarchy3"/>
    <dgm:cxn modelId="{074D36B7-A1EE-8947-8771-98FE0A897B91}" type="presOf" srcId="{5B13F8B7-619C-D846-8B51-AE4834DF84CF}" destId="{813CC1C0-BFCD-E040-B459-FF0D8B0FCEBB}" srcOrd="0"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333DB6C8-7731-B04D-A65A-D927ED8BD0AB}" srcId="{8AFD47C2-A014-4744-9588-6FBBB12A3381}" destId="{D1A23A25-AC43-5E4C-958B-E7BB7B3252CC}" srcOrd="1" destOrd="0" parTransId="{5B13F8B7-619C-D846-8B51-AE4834DF84CF}" sibTransId="{516E9231-5E7F-484F-A2A6-3AFB4B054EEA}"/>
    <dgm:cxn modelId="{CDAA0BDF-E076-854A-8FC5-365881CB4C98}" type="presOf" srcId="{960CF3A6-E47E-EF42-9232-D62E5E04BC4A}" destId="{449892BC-B47A-8744-8C43-811B2FE3A5E0}" srcOrd="0" destOrd="0" presId="urn:microsoft.com/office/officeart/2005/8/layout/hierarchy3"/>
    <dgm:cxn modelId="{BEDD33EA-7040-744F-AFB2-364DF65AC26C}" type="presOf" srcId="{D1A23A25-AC43-5E4C-958B-E7BB7B3252CC}" destId="{D4BB6B59-3A64-0F4F-8EB2-FE33FA9690B4}" srcOrd="0" destOrd="0" presId="urn:microsoft.com/office/officeart/2005/8/layout/hierarchy3"/>
    <dgm:cxn modelId="{82FED3F4-ACAD-8F49-87E7-D704435536EF}" srcId="{8AFD47C2-A014-4744-9588-6FBBB12A3381}" destId="{E5C2197C-7F57-344A-839F-07E598E85074}" srcOrd="0" destOrd="0" parTransId="{960CF3A6-E47E-EF42-9232-D62E5E04BC4A}" sibTransId="{51BDCE46-B9A2-1F46-9E82-1B3B86FD259C}"/>
    <dgm:cxn modelId="{E63896F9-2EF4-2C41-925F-B3DB21DC6240}" srcId="{8AFD47C2-A014-4744-9588-6FBBB12A3381}" destId="{538CA475-B5EC-BB45-A8DE-9131374AD0A0}" srcOrd="2" destOrd="0" parTransId="{5B8DF76A-F075-3F49-BF22-AE50B030F764}" sibTransId="{F5678F1D-52F0-4144-900B-62DC9ED2739F}"/>
    <dgm:cxn modelId="{EED673FC-82AC-BD45-937A-9019CA222CD7}" type="presOf" srcId="{538CA475-B5EC-BB45-A8DE-9131374AD0A0}" destId="{B1168BDE-B9F9-3D4A-ADE8-5ABF3F905C14}" srcOrd="0" destOrd="0" presId="urn:microsoft.com/office/officeart/2005/8/layout/hierarchy3"/>
    <dgm:cxn modelId="{9AC57AFA-F4EE-EB40-88D5-197328C11401}" type="presParOf" srcId="{E82313C2-D435-6744-B520-26D7A862A5C3}" destId="{CB35A6EA-AAFC-864D-9C01-BA869072EF20}" srcOrd="0" destOrd="0" presId="urn:microsoft.com/office/officeart/2005/8/layout/hierarchy3"/>
    <dgm:cxn modelId="{9480B275-E86B-E54E-91F7-ADA83A98FC8F}" type="presParOf" srcId="{CB35A6EA-AAFC-864D-9C01-BA869072EF20}" destId="{11D8D15E-70C8-3E4B-8699-E8C7D4FA3D66}" srcOrd="0" destOrd="0" presId="urn:microsoft.com/office/officeart/2005/8/layout/hierarchy3"/>
    <dgm:cxn modelId="{305EB753-7D66-AD4F-BD5B-D5C498C44CC0}" type="presParOf" srcId="{11D8D15E-70C8-3E4B-8699-E8C7D4FA3D66}" destId="{BD2BB8B8-6071-F94F-954A-16134977EF66}" srcOrd="0" destOrd="0" presId="urn:microsoft.com/office/officeart/2005/8/layout/hierarchy3"/>
    <dgm:cxn modelId="{D74F62FE-EB49-114C-B0D0-A81971A4F3ED}" type="presParOf" srcId="{11D8D15E-70C8-3E4B-8699-E8C7D4FA3D66}" destId="{5D739C23-1812-444A-B892-55CCC85B7F0D}" srcOrd="1" destOrd="0" presId="urn:microsoft.com/office/officeart/2005/8/layout/hierarchy3"/>
    <dgm:cxn modelId="{AD72DF25-1D25-E245-AE6F-C12E4FB15279}" type="presParOf" srcId="{CB35A6EA-AAFC-864D-9C01-BA869072EF20}" destId="{000457BB-4E34-214F-BFCC-80EA1883B0B4}" srcOrd="1" destOrd="0" presId="urn:microsoft.com/office/officeart/2005/8/layout/hierarchy3"/>
    <dgm:cxn modelId="{F65D409A-B103-2746-8779-D07E274154F1}" type="presParOf" srcId="{000457BB-4E34-214F-BFCC-80EA1883B0B4}" destId="{449892BC-B47A-8744-8C43-811B2FE3A5E0}" srcOrd="0" destOrd="0" presId="urn:microsoft.com/office/officeart/2005/8/layout/hierarchy3"/>
    <dgm:cxn modelId="{4B898B61-6ABA-7440-B711-98CE224E7291}" type="presParOf" srcId="{000457BB-4E34-214F-BFCC-80EA1883B0B4}" destId="{0AFC67FC-108E-3F42-AD12-CEEB31B5294B}" srcOrd="1" destOrd="0" presId="urn:microsoft.com/office/officeart/2005/8/layout/hierarchy3"/>
    <dgm:cxn modelId="{6952C6F4-B011-2B46-AF7D-106530242265}" type="presParOf" srcId="{000457BB-4E34-214F-BFCC-80EA1883B0B4}" destId="{813CC1C0-BFCD-E040-B459-FF0D8B0FCEBB}" srcOrd="2" destOrd="0" presId="urn:microsoft.com/office/officeart/2005/8/layout/hierarchy3"/>
    <dgm:cxn modelId="{F0CADC0C-EA01-0B41-8111-8BFDF74191C2}" type="presParOf" srcId="{000457BB-4E34-214F-BFCC-80EA1883B0B4}" destId="{D4BB6B59-3A64-0F4F-8EB2-FE33FA9690B4}" srcOrd="3" destOrd="0" presId="urn:microsoft.com/office/officeart/2005/8/layout/hierarchy3"/>
    <dgm:cxn modelId="{6642B387-3CE8-F640-A6AD-A6D5BCE43DC5}" type="presParOf" srcId="{000457BB-4E34-214F-BFCC-80EA1883B0B4}" destId="{7CD09763-57C6-4941-B20A-4B2EB204BDA3}" srcOrd="4" destOrd="0" presId="urn:microsoft.com/office/officeart/2005/8/layout/hierarchy3"/>
    <dgm:cxn modelId="{328AF04C-FA91-B44F-BABA-03BF87DFE3E0}" type="presParOf" srcId="{000457BB-4E34-214F-BFCC-80EA1883B0B4}" destId="{B1168BDE-B9F9-3D4A-ADE8-5ABF3F905C14}"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chemeClr val="accent4"/>
        </a:solidFill>
      </dgm:spPr>
      <dgm:t>
        <a:bodyPr/>
        <a:lstStyle/>
        <a:p>
          <a:r>
            <a:rPr lang="en-US" sz="1400" dirty="0">
              <a:solidFill>
                <a:schemeClr val="bg1"/>
              </a:solidFill>
            </a:rPr>
            <a:t>Issue: Administrative </a:t>
          </a:r>
          <a:br>
            <a:rPr lang="en-US" sz="1400" dirty="0">
              <a:solidFill>
                <a:schemeClr val="bg1"/>
              </a:solidFill>
            </a:rPr>
          </a:br>
          <a:r>
            <a:rPr lang="en-US" sz="1400" dirty="0">
              <a:solidFill>
                <a:schemeClr val="bg1"/>
              </a:solidFill>
            </a:rPr>
            <a:t>burden of </a:t>
          </a:r>
          <a:br>
            <a:rPr lang="en-US" sz="1400" dirty="0">
              <a:solidFill>
                <a:schemeClr val="bg1"/>
              </a:solidFill>
            </a:rPr>
          </a:br>
          <a:r>
            <a:rPr lang="en-US" sz="1400" dirty="0">
              <a:solidFill>
                <a:schemeClr val="bg1"/>
              </a:solidFill>
            </a:rPr>
            <a:t>challenging patients</a:t>
          </a:r>
        </a:p>
      </dgm:t>
    </dgm:pt>
    <dgm:pt modelId="{94CEF570-0B34-A347-946A-0AF04FDEB60B}" type="parTrans" cxnId="{EF1CEFC3-91AB-AF4B-9ACD-ABCB46F008AB}">
      <dgm:prSet/>
      <dgm:spPr/>
      <dgm:t>
        <a:bodyPr/>
        <a:lstStyle/>
        <a:p>
          <a:endParaRPr lang="en-US"/>
        </a:p>
      </dgm:t>
    </dgm:pt>
    <dgm:pt modelId="{B2711216-3304-7B4E-B61D-BFCA2A8E1705}" type="sibTrans" cxnId="{EF1CEFC3-91AB-AF4B-9ACD-ABCB46F008AB}">
      <dgm:prSet/>
      <dgm:spPr/>
      <dgm:t>
        <a:bodyPr/>
        <a:lstStyle/>
        <a:p>
          <a:endParaRPr lang="en-US"/>
        </a:p>
      </dgm:t>
    </dgm:pt>
    <dgm:pt modelId="{D1A23A25-AC43-5E4C-958B-E7BB7B3252CC}">
      <dgm:prSet phldrT="[Text]"/>
      <dgm:spPr/>
      <dgm:t>
        <a:bodyPr/>
        <a:lstStyle/>
        <a:p>
          <a:r>
            <a:rPr lang="en-US" dirty="0">
              <a:solidFill>
                <a:schemeClr val="tx2"/>
              </a:solidFill>
            </a:rPr>
            <a:t>Educate and discuss compliance with patients</a:t>
          </a:r>
        </a:p>
      </dgm:t>
    </dgm:pt>
    <dgm:pt modelId="{5B13F8B7-619C-D846-8B51-AE4834DF84CF}" type="parTrans" cxnId="{333DB6C8-7731-B04D-A65A-D927ED8BD0AB}">
      <dgm:prSet/>
      <dgm:spPr/>
      <dgm:t>
        <a:bodyPr/>
        <a:lstStyle/>
        <a:p>
          <a:endParaRPr lang="en-US"/>
        </a:p>
      </dgm:t>
    </dgm:pt>
    <dgm:pt modelId="{516E9231-5E7F-484F-A2A6-3AFB4B054EEA}" type="sibTrans" cxnId="{333DB6C8-7731-B04D-A65A-D927ED8BD0AB}">
      <dgm:prSet/>
      <dgm:spPr/>
      <dgm:t>
        <a:bodyPr/>
        <a:lstStyle/>
        <a:p>
          <a:endParaRPr lang="en-US"/>
        </a:p>
      </dgm:t>
    </dgm:pt>
    <dgm:pt modelId="{17C3CCA4-90F4-B544-BD57-BBDE9C3C1FE0}">
      <dgm:prSet phldrT="[Text]"/>
      <dgm:spPr/>
      <dgm:t>
        <a:bodyPr/>
        <a:lstStyle/>
        <a:p>
          <a:r>
            <a:rPr lang="en-US" dirty="0">
              <a:solidFill>
                <a:schemeClr val="tx2"/>
              </a:solidFill>
            </a:rPr>
            <a:t>Include grant budget with financial sponsor support for assistance with patient logistics</a:t>
          </a:r>
        </a:p>
      </dgm:t>
    </dgm:pt>
    <dgm:pt modelId="{74DAFBCA-0116-4043-9979-2CA5DC010B90}" type="parTrans" cxnId="{615475C3-A619-EF43-B72C-59C683401C8C}">
      <dgm:prSet/>
      <dgm:spPr/>
      <dgm:t>
        <a:bodyPr/>
        <a:lstStyle/>
        <a:p>
          <a:endParaRPr lang="en-US"/>
        </a:p>
      </dgm:t>
    </dgm:pt>
    <dgm:pt modelId="{36054635-F65E-3947-A6A8-1B54209450C8}" type="sibTrans" cxnId="{615475C3-A619-EF43-B72C-59C683401C8C}">
      <dgm:prSet/>
      <dgm:spPr/>
      <dgm:t>
        <a:bodyPr/>
        <a:lstStyle/>
        <a:p>
          <a:endParaRPr lang="en-US"/>
        </a:p>
      </dgm:t>
    </dgm:pt>
    <dgm:pt modelId="{9AACCE7B-3B05-C54F-B905-136276DE3902}">
      <dgm:prSet phldrT="[Text]"/>
      <dgm:spPr/>
      <dgm:t>
        <a:bodyPr/>
        <a:lstStyle/>
        <a:p>
          <a:r>
            <a:rPr lang="en-US" dirty="0">
              <a:solidFill>
                <a:schemeClr val="tx2"/>
              </a:solidFill>
            </a:rPr>
            <a:t>Feel impowered to reach out to sponsor for additional resources</a:t>
          </a:r>
        </a:p>
      </dgm:t>
    </dgm:pt>
    <dgm:pt modelId="{8E99A80D-B387-9441-A53B-FB7E1623C154}" type="parTrans" cxnId="{1013E6B9-A94A-8845-9C05-F22438927CFB}">
      <dgm:prSet/>
      <dgm:spPr/>
      <dgm:t>
        <a:bodyPr/>
        <a:lstStyle/>
        <a:p>
          <a:endParaRPr lang="en-US"/>
        </a:p>
      </dgm:t>
    </dgm:pt>
    <dgm:pt modelId="{626F6E91-BE8F-814D-A97B-717793C4E896}" type="sibTrans" cxnId="{1013E6B9-A94A-8845-9C05-F22438927CFB}">
      <dgm:prSet/>
      <dgm:spPr/>
      <dgm:t>
        <a:bodyPr/>
        <a:lstStyle/>
        <a:p>
          <a:endParaRPr lang="en-US"/>
        </a:p>
      </dgm:t>
    </dgm:pt>
    <dgm:pt modelId="{7F70E410-1EA9-4C4C-9995-53F79AE0E048}" type="pres">
      <dgm:prSet presAssocID="{EF1E6AF0-056D-6D47-83CB-CB9F9DB6A0CC}" presName="diagram" presStyleCnt="0">
        <dgm:presLayoutVars>
          <dgm:chPref val="1"/>
          <dgm:dir/>
          <dgm:animOne val="branch"/>
          <dgm:animLvl val="lvl"/>
          <dgm:resizeHandles/>
        </dgm:presLayoutVars>
      </dgm:prSet>
      <dgm:spPr/>
    </dgm:pt>
    <dgm:pt modelId="{0D75F114-68ED-3142-8B01-E3452222212B}" type="pres">
      <dgm:prSet presAssocID="{8AFD47C2-A014-4744-9588-6FBBB12A3381}" presName="root" presStyleCnt="0"/>
      <dgm:spPr/>
    </dgm:pt>
    <dgm:pt modelId="{6C9DF32B-58F6-E34D-8FA8-DDCC712F00DC}" type="pres">
      <dgm:prSet presAssocID="{8AFD47C2-A014-4744-9588-6FBBB12A3381}" presName="rootComposite" presStyleCnt="0"/>
      <dgm:spPr/>
    </dgm:pt>
    <dgm:pt modelId="{FD3CFC94-A62F-C446-90CE-F54775E6F5F2}" type="pres">
      <dgm:prSet presAssocID="{8AFD47C2-A014-4744-9588-6FBBB12A3381}" presName="rootText" presStyleLbl="node1" presStyleIdx="0" presStyleCnt="1" custLinFactNeighborX="-1534"/>
      <dgm:spPr/>
    </dgm:pt>
    <dgm:pt modelId="{F0EE9D0F-9AE1-0B4F-80C8-0B1C596F8766}" type="pres">
      <dgm:prSet presAssocID="{8AFD47C2-A014-4744-9588-6FBBB12A3381}" presName="rootConnector" presStyleLbl="node1" presStyleIdx="0" presStyleCnt="1"/>
      <dgm:spPr/>
    </dgm:pt>
    <dgm:pt modelId="{393FF162-1CA9-5941-92A9-4B8C9AEDB2A3}" type="pres">
      <dgm:prSet presAssocID="{8AFD47C2-A014-4744-9588-6FBBB12A3381}" presName="childShape" presStyleCnt="0"/>
      <dgm:spPr/>
    </dgm:pt>
    <dgm:pt modelId="{22236327-CD37-9C4F-A562-5366E001820E}" type="pres">
      <dgm:prSet presAssocID="{5B13F8B7-619C-D846-8B51-AE4834DF84CF}" presName="Name13" presStyleLbl="parChTrans1D2" presStyleIdx="0" presStyleCnt="3"/>
      <dgm:spPr/>
    </dgm:pt>
    <dgm:pt modelId="{37B91CFD-96C8-D14B-B6F3-C966467C0D92}" type="pres">
      <dgm:prSet presAssocID="{D1A23A25-AC43-5E4C-958B-E7BB7B3252CC}" presName="childText" presStyleLbl="bgAcc1" presStyleIdx="0" presStyleCnt="3" custLinFactNeighborY="-3068">
        <dgm:presLayoutVars>
          <dgm:bulletEnabled val="1"/>
        </dgm:presLayoutVars>
      </dgm:prSet>
      <dgm:spPr/>
    </dgm:pt>
    <dgm:pt modelId="{C190DDF2-4BF5-3342-8D83-A61522833BFA}" type="pres">
      <dgm:prSet presAssocID="{74DAFBCA-0116-4043-9979-2CA5DC010B90}" presName="Name13" presStyleLbl="parChTrans1D2" presStyleIdx="1" presStyleCnt="3"/>
      <dgm:spPr/>
    </dgm:pt>
    <dgm:pt modelId="{DA1BDEF1-8C41-364C-B50F-9E5F48693A85}" type="pres">
      <dgm:prSet presAssocID="{17C3CCA4-90F4-B544-BD57-BBDE9C3C1FE0}" presName="childText" presStyleLbl="bgAcc1" presStyleIdx="1" presStyleCnt="3" custLinFactNeighborY="-3068">
        <dgm:presLayoutVars>
          <dgm:bulletEnabled val="1"/>
        </dgm:presLayoutVars>
      </dgm:prSet>
      <dgm:spPr/>
    </dgm:pt>
    <dgm:pt modelId="{CB7F0661-115C-894C-A568-A5910BED5CAD}" type="pres">
      <dgm:prSet presAssocID="{8E99A80D-B387-9441-A53B-FB7E1623C154}" presName="Name13" presStyleLbl="parChTrans1D2" presStyleIdx="2" presStyleCnt="3"/>
      <dgm:spPr/>
    </dgm:pt>
    <dgm:pt modelId="{D83CD078-81F6-0A41-9D32-A67071915BAD}" type="pres">
      <dgm:prSet presAssocID="{9AACCE7B-3B05-C54F-B905-136276DE3902}" presName="childText" presStyleLbl="bgAcc1" presStyleIdx="2" presStyleCnt="3" custLinFactNeighborY="-1534">
        <dgm:presLayoutVars>
          <dgm:bulletEnabled val="1"/>
        </dgm:presLayoutVars>
      </dgm:prSet>
      <dgm:spPr/>
    </dgm:pt>
  </dgm:ptLst>
  <dgm:cxnLst>
    <dgm:cxn modelId="{36D38505-5AA0-9942-B781-7F7D9D4B3D04}" type="presOf" srcId="{EF1E6AF0-056D-6D47-83CB-CB9F9DB6A0CC}" destId="{7F70E410-1EA9-4C4C-9995-53F79AE0E048}" srcOrd="0" destOrd="0" presId="urn:microsoft.com/office/officeart/2005/8/layout/hierarchy3"/>
    <dgm:cxn modelId="{642CB088-E87F-B046-A070-C56B26A11378}" type="presOf" srcId="{5B13F8B7-619C-D846-8B51-AE4834DF84CF}" destId="{22236327-CD37-9C4F-A562-5366E001820E}" srcOrd="0" destOrd="0" presId="urn:microsoft.com/office/officeart/2005/8/layout/hierarchy3"/>
    <dgm:cxn modelId="{1013E6B9-A94A-8845-9C05-F22438927CFB}" srcId="{8AFD47C2-A014-4744-9588-6FBBB12A3381}" destId="{9AACCE7B-3B05-C54F-B905-136276DE3902}" srcOrd="2" destOrd="0" parTransId="{8E99A80D-B387-9441-A53B-FB7E1623C154}" sibTransId="{626F6E91-BE8F-814D-A97B-717793C4E896}"/>
    <dgm:cxn modelId="{F849C3BB-54FD-6F40-9C7F-B2538F529E0F}" type="presOf" srcId="{9AACCE7B-3B05-C54F-B905-136276DE3902}" destId="{D83CD078-81F6-0A41-9D32-A67071915BAD}" srcOrd="0" destOrd="0" presId="urn:microsoft.com/office/officeart/2005/8/layout/hierarchy3"/>
    <dgm:cxn modelId="{615475C3-A619-EF43-B72C-59C683401C8C}" srcId="{8AFD47C2-A014-4744-9588-6FBBB12A3381}" destId="{17C3CCA4-90F4-B544-BD57-BBDE9C3C1FE0}" srcOrd="1" destOrd="0" parTransId="{74DAFBCA-0116-4043-9979-2CA5DC010B90}" sibTransId="{36054635-F65E-3947-A6A8-1B54209450C8}"/>
    <dgm:cxn modelId="{EF1CEFC3-91AB-AF4B-9ACD-ABCB46F008AB}" srcId="{EF1E6AF0-056D-6D47-83CB-CB9F9DB6A0CC}" destId="{8AFD47C2-A014-4744-9588-6FBBB12A3381}" srcOrd="0" destOrd="0" parTransId="{94CEF570-0B34-A347-946A-0AF04FDEB60B}" sibTransId="{B2711216-3304-7B4E-B61D-BFCA2A8E1705}"/>
    <dgm:cxn modelId="{333DB6C8-7731-B04D-A65A-D927ED8BD0AB}" srcId="{8AFD47C2-A014-4744-9588-6FBBB12A3381}" destId="{D1A23A25-AC43-5E4C-958B-E7BB7B3252CC}" srcOrd="0" destOrd="0" parTransId="{5B13F8B7-619C-D846-8B51-AE4834DF84CF}" sibTransId="{516E9231-5E7F-484F-A2A6-3AFB4B054EEA}"/>
    <dgm:cxn modelId="{D93358CA-5BEF-B54F-B0B1-3F1C7D323192}" type="presOf" srcId="{8AFD47C2-A014-4744-9588-6FBBB12A3381}" destId="{FD3CFC94-A62F-C446-90CE-F54775E6F5F2}" srcOrd="0" destOrd="0" presId="urn:microsoft.com/office/officeart/2005/8/layout/hierarchy3"/>
    <dgm:cxn modelId="{B121F6CB-6246-3540-95F3-ABC935504956}" type="presOf" srcId="{17C3CCA4-90F4-B544-BD57-BBDE9C3C1FE0}" destId="{DA1BDEF1-8C41-364C-B50F-9E5F48693A85}" srcOrd="0" destOrd="0" presId="urn:microsoft.com/office/officeart/2005/8/layout/hierarchy3"/>
    <dgm:cxn modelId="{F50F17DE-6C6E-F74B-AD2B-E7966BB71BDC}" type="presOf" srcId="{8E99A80D-B387-9441-A53B-FB7E1623C154}" destId="{CB7F0661-115C-894C-A568-A5910BED5CAD}" srcOrd="0" destOrd="0" presId="urn:microsoft.com/office/officeart/2005/8/layout/hierarchy3"/>
    <dgm:cxn modelId="{7EB541E2-33EC-E949-A561-182405F718D7}" type="presOf" srcId="{D1A23A25-AC43-5E4C-958B-E7BB7B3252CC}" destId="{37B91CFD-96C8-D14B-B6F3-C966467C0D92}" srcOrd="0" destOrd="0" presId="urn:microsoft.com/office/officeart/2005/8/layout/hierarchy3"/>
    <dgm:cxn modelId="{A15DEDF7-2A57-C446-8EC8-1776B132379D}" type="presOf" srcId="{8AFD47C2-A014-4744-9588-6FBBB12A3381}" destId="{F0EE9D0F-9AE1-0B4F-80C8-0B1C596F8766}" srcOrd="1" destOrd="0" presId="urn:microsoft.com/office/officeart/2005/8/layout/hierarchy3"/>
    <dgm:cxn modelId="{B0E752FD-9F6F-3C4D-9559-46BBB1EACDD3}" type="presOf" srcId="{74DAFBCA-0116-4043-9979-2CA5DC010B90}" destId="{C190DDF2-4BF5-3342-8D83-A61522833BFA}" srcOrd="0" destOrd="0" presId="urn:microsoft.com/office/officeart/2005/8/layout/hierarchy3"/>
    <dgm:cxn modelId="{F64AD3CD-D43F-9746-9914-FF7A3D0BB121}" type="presParOf" srcId="{7F70E410-1EA9-4C4C-9995-53F79AE0E048}" destId="{0D75F114-68ED-3142-8B01-E3452222212B}" srcOrd="0" destOrd="0" presId="urn:microsoft.com/office/officeart/2005/8/layout/hierarchy3"/>
    <dgm:cxn modelId="{9680BF93-B7F7-F04D-9315-E5AE77B64879}" type="presParOf" srcId="{0D75F114-68ED-3142-8B01-E3452222212B}" destId="{6C9DF32B-58F6-E34D-8FA8-DDCC712F00DC}" srcOrd="0" destOrd="0" presId="urn:microsoft.com/office/officeart/2005/8/layout/hierarchy3"/>
    <dgm:cxn modelId="{D8A22246-3055-6E44-A5F6-874E492AC3B5}" type="presParOf" srcId="{6C9DF32B-58F6-E34D-8FA8-DDCC712F00DC}" destId="{FD3CFC94-A62F-C446-90CE-F54775E6F5F2}" srcOrd="0" destOrd="0" presId="urn:microsoft.com/office/officeart/2005/8/layout/hierarchy3"/>
    <dgm:cxn modelId="{D9D7429C-CAA8-6C4B-9AFC-F63C6EB25D68}" type="presParOf" srcId="{6C9DF32B-58F6-E34D-8FA8-DDCC712F00DC}" destId="{F0EE9D0F-9AE1-0B4F-80C8-0B1C596F8766}" srcOrd="1" destOrd="0" presId="urn:microsoft.com/office/officeart/2005/8/layout/hierarchy3"/>
    <dgm:cxn modelId="{AFC826D9-C32F-5F49-8FFD-10934149A5D0}" type="presParOf" srcId="{0D75F114-68ED-3142-8B01-E3452222212B}" destId="{393FF162-1CA9-5941-92A9-4B8C9AEDB2A3}" srcOrd="1" destOrd="0" presId="urn:microsoft.com/office/officeart/2005/8/layout/hierarchy3"/>
    <dgm:cxn modelId="{0B4AC57C-DA6B-D742-BA58-6A732D5217E9}" type="presParOf" srcId="{393FF162-1CA9-5941-92A9-4B8C9AEDB2A3}" destId="{22236327-CD37-9C4F-A562-5366E001820E}" srcOrd="0" destOrd="0" presId="urn:microsoft.com/office/officeart/2005/8/layout/hierarchy3"/>
    <dgm:cxn modelId="{1416148F-20A0-A443-A420-A1527483FD68}" type="presParOf" srcId="{393FF162-1CA9-5941-92A9-4B8C9AEDB2A3}" destId="{37B91CFD-96C8-D14B-B6F3-C966467C0D92}" srcOrd="1" destOrd="0" presId="urn:microsoft.com/office/officeart/2005/8/layout/hierarchy3"/>
    <dgm:cxn modelId="{32961D18-3A1F-A949-9165-4E7D873C7E0B}" type="presParOf" srcId="{393FF162-1CA9-5941-92A9-4B8C9AEDB2A3}" destId="{C190DDF2-4BF5-3342-8D83-A61522833BFA}" srcOrd="2" destOrd="0" presId="urn:microsoft.com/office/officeart/2005/8/layout/hierarchy3"/>
    <dgm:cxn modelId="{593FBBC9-8F5A-3348-A695-E45BD99A950D}" type="presParOf" srcId="{393FF162-1CA9-5941-92A9-4B8C9AEDB2A3}" destId="{DA1BDEF1-8C41-364C-B50F-9E5F48693A85}" srcOrd="3" destOrd="0" presId="urn:microsoft.com/office/officeart/2005/8/layout/hierarchy3"/>
    <dgm:cxn modelId="{3E7FD515-15C4-3A45-98D3-427405C84654}" type="presParOf" srcId="{393FF162-1CA9-5941-92A9-4B8C9AEDB2A3}" destId="{CB7F0661-115C-894C-A568-A5910BED5CAD}" srcOrd="4" destOrd="0" presId="urn:microsoft.com/office/officeart/2005/8/layout/hierarchy3"/>
    <dgm:cxn modelId="{837A4157-1DE9-DE4D-ACF7-8BE8798A5186}" type="presParOf" srcId="{393FF162-1CA9-5941-92A9-4B8C9AEDB2A3}" destId="{D83CD078-81F6-0A41-9D32-A67071915BAD}" srcOrd="5" destOrd="0" presId="urn:microsoft.com/office/officeart/2005/8/layout/hierarchy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rgbClr val="925B9D"/>
        </a:solidFill>
      </dgm:spPr>
      <dgm:t>
        <a:bodyPr/>
        <a:lstStyle/>
        <a:p>
          <a:r>
            <a:rPr lang="en-US" sz="1400" dirty="0"/>
            <a:t>Issue: Fear of experimentation and health concerns</a:t>
          </a:r>
        </a:p>
      </dgm:t>
    </dgm:pt>
    <dgm:pt modelId="{94CEF570-0B34-A347-946A-0AF04FDEB60B}" type="parTrans" cxnId="{EF1CEFC3-91AB-AF4B-9ACD-ABCB46F008AB}">
      <dgm:prSet/>
      <dgm:spPr/>
      <dgm:t>
        <a:bodyPr/>
        <a:lstStyle/>
        <a:p>
          <a:endParaRPr lang="en-US"/>
        </a:p>
      </dgm:t>
    </dgm:pt>
    <dgm:pt modelId="{B2711216-3304-7B4E-B61D-BFCA2A8E1705}" type="sibTrans" cxnId="{EF1CEFC3-91AB-AF4B-9ACD-ABCB46F008AB}">
      <dgm:prSet/>
      <dgm:spPr/>
      <dgm:t>
        <a:bodyPr/>
        <a:lstStyle/>
        <a:p>
          <a:endParaRPr lang="en-US"/>
        </a:p>
      </dgm:t>
    </dgm:pt>
    <dgm:pt modelId="{D1A23A25-AC43-5E4C-958B-E7BB7B3252CC}">
      <dgm:prSet phldrT="[Text]" custT="1"/>
      <dgm:spPr/>
      <dgm:t>
        <a:bodyPr anchor="ctr"/>
        <a:lstStyle/>
        <a:p>
          <a:r>
            <a:rPr lang="en-US" sz="1200" dirty="0">
              <a:solidFill>
                <a:schemeClr val="tx2"/>
              </a:solidFill>
            </a:rPr>
            <a:t>Clear and thorough</a:t>
          </a:r>
          <a:br>
            <a:rPr lang="en-US" sz="1200" dirty="0">
              <a:solidFill>
                <a:schemeClr val="tx2"/>
              </a:solidFill>
            </a:rPr>
          </a:br>
          <a:r>
            <a:rPr lang="en-US" sz="1200" dirty="0">
              <a:solidFill>
                <a:schemeClr val="tx2"/>
              </a:solidFill>
            </a:rPr>
            <a:t>explanation </a:t>
          </a:r>
          <a:br>
            <a:rPr lang="en-US" sz="1200" dirty="0">
              <a:solidFill>
                <a:schemeClr val="tx2"/>
              </a:solidFill>
            </a:rPr>
          </a:br>
          <a:r>
            <a:rPr lang="en-US" sz="1200" dirty="0">
              <a:solidFill>
                <a:schemeClr val="tx2"/>
              </a:solidFill>
            </a:rPr>
            <a:t>of trial</a:t>
          </a:r>
        </a:p>
      </dgm:t>
    </dgm:pt>
    <dgm:pt modelId="{5B13F8B7-619C-D846-8B51-AE4834DF84CF}" type="parTrans" cxnId="{333DB6C8-7731-B04D-A65A-D927ED8BD0AB}">
      <dgm:prSet/>
      <dgm:spPr/>
      <dgm:t>
        <a:bodyPr/>
        <a:lstStyle/>
        <a:p>
          <a:endParaRPr lang="en-US"/>
        </a:p>
      </dgm:t>
    </dgm:pt>
    <dgm:pt modelId="{516E9231-5E7F-484F-A2A6-3AFB4B054EEA}" type="sibTrans" cxnId="{333DB6C8-7731-B04D-A65A-D927ED8BD0AB}">
      <dgm:prSet/>
      <dgm:spPr/>
      <dgm:t>
        <a:bodyPr/>
        <a:lstStyle/>
        <a:p>
          <a:endParaRPr lang="en-US"/>
        </a:p>
      </dgm:t>
    </dgm:pt>
    <dgm:pt modelId="{F4B693FA-BCA8-8F41-8094-2C9BA2AB47F6}">
      <dgm:prSet phldrT="[Text]" custT="1"/>
      <dgm:spPr/>
      <dgm:t>
        <a:bodyPr/>
        <a:lstStyle/>
        <a:p>
          <a:r>
            <a:rPr lang="en-US" sz="1200" dirty="0">
              <a:solidFill>
                <a:schemeClr val="tx2"/>
              </a:solidFill>
            </a:rPr>
            <a:t>Benefits of participation</a:t>
          </a:r>
        </a:p>
      </dgm:t>
    </dgm:pt>
    <dgm:pt modelId="{FB83C839-FD7A-3C46-A6E9-83EEBA2331DB}" type="parTrans" cxnId="{F7C687CE-C915-F64A-BA80-38CD4B2427CD}">
      <dgm:prSet/>
      <dgm:spPr/>
      <dgm:t>
        <a:bodyPr/>
        <a:lstStyle/>
        <a:p>
          <a:endParaRPr lang="en-US"/>
        </a:p>
      </dgm:t>
    </dgm:pt>
    <dgm:pt modelId="{60F6DB0C-CE5A-124C-A739-8CDF2D7C688F}" type="sibTrans" cxnId="{F7C687CE-C915-F64A-BA80-38CD4B2427CD}">
      <dgm:prSet/>
      <dgm:spPr/>
      <dgm:t>
        <a:bodyPr/>
        <a:lstStyle/>
        <a:p>
          <a:endParaRPr lang="en-US"/>
        </a:p>
      </dgm:t>
    </dgm:pt>
    <dgm:pt modelId="{A2DB181F-A3FF-A74E-BDE6-9C1EAF20D918}">
      <dgm:prSet phldrT="[Text]" custT="1"/>
      <dgm:spPr/>
      <dgm:t>
        <a:bodyPr/>
        <a:lstStyle/>
        <a:p>
          <a:r>
            <a:rPr lang="en-US" sz="1200" dirty="0">
              <a:solidFill>
                <a:schemeClr val="tx2"/>
              </a:solidFill>
            </a:rPr>
            <a:t>Patient education, reassurance </a:t>
          </a:r>
        </a:p>
      </dgm:t>
    </dgm:pt>
    <dgm:pt modelId="{17AF56FE-3DE8-C948-A324-4E14C1636DF7}" type="parTrans" cxnId="{075A3D05-F2E3-AD49-9F31-A14306446976}">
      <dgm:prSet/>
      <dgm:spPr/>
      <dgm:t>
        <a:bodyPr/>
        <a:lstStyle/>
        <a:p>
          <a:endParaRPr lang="en-US"/>
        </a:p>
      </dgm:t>
    </dgm:pt>
    <dgm:pt modelId="{94B493D8-0551-8045-A296-DF826CF22AF2}" type="sibTrans" cxnId="{075A3D05-F2E3-AD49-9F31-A14306446976}">
      <dgm:prSet/>
      <dgm:spPr/>
      <dgm:t>
        <a:bodyPr/>
        <a:lstStyle/>
        <a:p>
          <a:endParaRPr lang="en-US"/>
        </a:p>
      </dgm:t>
    </dgm:pt>
    <dgm:pt modelId="{D6BA1C89-AD50-B34F-9D8F-1A6F45E6DCF4}">
      <dgm:prSet phldrT="[Text]" custT="1"/>
      <dgm:spPr/>
      <dgm:t>
        <a:bodyPr/>
        <a:lstStyle/>
        <a:p>
          <a:r>
            <a:rPr lang="en-US" sz="1200" dirty="0">
              <a:solidFill>
                <a:schemeClr val="tx2"/>
              </a:solidFill>
            </a:rPr>
            <a:t>Explanation that patient’s not a guinea pig: control group is the best standard of care</a:t>
          </a:r>
        </a:p>
      </dgm:t>
    </dgm:pt>
    <dgm:pt modelId="{8DEF9881-8D5F-2243-9377-3918296AEDB8}" type="parTrans" cxnId="{1A63FB0F-110D-AD47-A187-B31513E2EF11}">
      <dgm:prSet/>
      <dgm:spPr/>
      <dgm:t>
        <a:bodyPr/>
        <a:lstStyle/>
        <a:p>
          <a:endParaRPr lang="en-US"/>
        </a:p>
      </dgm:t>
    </dgm:pt>
    <dgm:pt modelId="{A4DED343-A834-AB44-840E-6764992F4B9D}" type="sibTrans" cxnId="{1A63FB0F-110D-AD47-A187-B31513E2EF11}">
      <dgm:prSet/>
      <dgm:spPr/>
      <dgm:t>
        <a:bodyPr/>
        <a:lstStyle/>
        <a:p>
          <a:endParaRPr lang="en-US"/>
        </a:p>
      </dgm:t>
    </dgm:pt>
    <dgm:pt modelId="{E2FB6A8F-8EDB-8E46-B663-CDF88C7E1002}" type="pres">
      <dgm:prSet presAssocID="{EF1E6AF0-056D-6D47-83CB-CB9F9DB6A0CC}" presName="diagram" presStyleCnt="0">
        <dgm:presLayoutVars>
          <dgm:chPref val="1"/>
          <dgm:dir/>
          <dgm:animOne val="branch"/>
          <dgm:animLvl val="lvl"/>
          <dgm:resizeHandles/>
        </dgm:presLayoutVars>
      </dgm:prSet>
      <dgm:spPr/>
    </dgm:pt>
    <dgm:pt modelId="{13985A74-9F33-9D48-8A83-65877F95647F}" type="pres">
      <dgm:prSet presAssocID="{8AFD47C2-A014-4744-9588-6FBBB12A3381}" presName="root" presStyleCnt="0"/>
      <dgm:spPr/>
    </dgm:pt>
    <dgm:pt modelId="{2D946E1E-B092-334A-BEBB-7966B0A48F48}" type="pres">
      <dgm:prSet presAssocID="{8AFD47C2-A014-4744-9588-6FBBB12A3381}" presName="rootComposite" presStyleCnt="0"/>
      <dgm:spPr/>
    </dgm:pt>
    <dgm:pt modelId="{A00E3A75-6F01-604D-9A13-5B8A69953D99}" type="pres">
      <dgm:prSet presAssocID="{8AFD47C2-A014-4744-9588-6FBBB12A3381}" presName="rootText" presStyleLbl="node1" presStyleIdx="0" presStyleCnt="1"/>
      <dgm:spPr/>
    </dgm:pt>
    <dgm:pt modelId="{135EB620-D964-FD43-981F-FAFCAF47CF4F}" type="pres">
      <dgm:prSet presAssocID="{8AFD47C2-A014-4744-9588-6FBBB12A3381}" presName="rootConnector" presStyleLbl="node1" presStyleIdx="0" presStyleCnt="1"/>
      <dgm:spPr/>
    </dgm:pt>
    <dgm:pt modelId="{453E34BE-9F67-8D45-B43A-F9AD24041A7D}" type="pres">
      <dgm:prSet presAssocID="{8AFD47C2-A014-4744-9588-6FBBB12A3381}" presName="childShape" presStyleCnt="0"/>
      <dgm:spPr/>
    </dgm:pt>
    <dgm:pt modelId="{394DDA26-4C03-F949-8785-DBA42BF880C0}" type="pres">
      <dgm:prSet presAssocID="{17AF56FE-3DE8-C948-A324-4E14C1636DF7}" presName="Name13" presStyleLbl="parChTrans1D2" presStyleIdx="0" presStyleCnt="4"/>
      <dgm:spPr/>
    </dgm:pt>
    <dgm:pt modelId="{7B068C25-C298-704C-8E71-F9E7DB48421A}" type="pres">
      <dgm:prSet presAssocID="{A2DB181F-A3FF-A74E-BDE6-9C1EAF20D918}" presName="childText" presStyleLbl="bgAcc1" presStyleIdx="0" presStyleCnt="4">
        <dgm:presLayoutVars>
          <dgm:bulletEnabled val="1"/>
        </dgm:presLayoutVars>
      </dgm:prSet>
      <dgm:spPr/>
    </dgm:pt>
    <dgm:pt modelId="{3118860B-FAB5-A64E-8B48-68F8F1854F34}" type="pres">
      <dgm:prSet presAssocID="{5B13F8B7-619C-D846-8B51-AE4834DF84CF}" presName="Name13" presStyleLbl="parChTrans1D2" presStyleIdx="1" presStyleCnt="4"/>
      <dgm:spPr/>
    </dgm:pt>
    <dgm:pt modelId="{E9950466-6B6A-5A43-8A10-E4D93D33880F}" type="pres">
      <dgm:prSet presAssocID="{D1A23A25-AC43-5E4C-958B-E7BB7B3252CC}" presName="childText" presStyleLbl="bgAcc1" presStyleIdx="1" presStyleCnt="4">
        <dgm:presLayoutVars>
          <dgm:bulletEnabled val="1"/>
        </dgm:presLayoutVars>
      </dgm:prSet>
      <dgm:spPr/>
    </dgm:pt>
    <dgm:pt modelId="{A529649D-9826-8446-AFB5-D295B49FF16F}" type="pres">
      <dgm:prSet presAssocID="{FB83C839-FD7A-3C46-A6E9-83EEBA2331DB}" presName="Name13" presStyleLbl="parChTrans1D2" presStyleIdx="2" presStyleCnt="4"/>
      <dgm:spPr/>
    </dgm:pt>
    <dgm:pt modelId="{DF9608BE-FFE0-F040-8110-42BA410E7A73}" type="pres">
      <dgm:prSet presAssocID="{F4B693FA-BCA8-8F41-8094-2C9BA2AB47F6}" presName="childText" presStyleLbl="bgAcc1" presStyleIdx="2" presStyleCnt="4">
        <dgm:presLayoutVars>
          <dgm:bulletEnabled val="1"/>
        </dgm:presLayoutVars>
      </dgm:prSet>
      <dgm:spPr/>
    </dgm:pt>
    <dgm:pt modelId="{64F1F8FB-B8F3-5545-B5DD-F033D988C823}" type="pres">
      <dgm:prSet presAssocID="{8DEF9881-8D5F-2243-9377-3918296AEDB8}" presName="Name13" presStyleLbl="parChTrans1D2" presStyleIdx="3" presStyleCnt="4"/>
      <dgm:spPr/>
    </dgm:pt>
    <dgm:pt modelId="{AE465214-E1F9-CA46-877B-2617F63AFC92}" type="pres">
      <dgm:prSet presAssocID="{D6BA1C89-AD50-B34F-9D8F-1A6F45E6DCF4}" presName="childText" presStyleLbl="bgAcc1" presStyleIdx="3" presStyleCnt="4">
        <dgm:presLayoutVars>
          <dgm:bulletEnabled val="1"/>
        </dgm:presLayoutVars>
      </dgm:prSet>
      <dgm:spPr/>
    </dgm:pt>
  </dgm:ptLst>
  <dgm:cxnLst>
    <dgm:cxn modelId="{075A3D05-F2E3-AD49-9F31-A14306446976}" srcId="{8AFD47C2-A014-4744-9588-6FBBB12A3381}" destId="{A2DB181F-A3FF-A74E-BDE6-9C1EAF20D918}" srcOrd="0" destOrd="0" parTransId="{17AF56FE-3DE8-C948-A324-4E14C1636DF7}" sibTransId="{94B493D8-0551-8045-A296-DF826CF22AF2}"/>
    <dgm:cxn modelId="{1A63FB0F-110D-AD47-A187-B31513E2EF11}" srcId="{8AFD47C2-A014-4744-9588-6FBBB12A3381}" destId="{D6BA1C89-AD50-B34F-9D8F-1A6F45E6DCF4}" srcOrd="3" destOrd="0" parTransId="{8DEF9881-8D5F-2243-9377-3918296AEDB8}" sibTransId="{A4DED343-A834-AB44-840E-6764992F4B9D}"/>
    <dgm:cxn modelId="{6C08301A-45D4-DE4C-BC91-2CB9B6BF5558}" type="presOf" srcId="{8DEF9881-8D5F-2243-9377-3918296AEDB8}" destId="{64F1F8FB-B8F3-5545-B5DD-F033D988C823}" srcOrd="0" destOrd="0" presId="urn:microsoft.com/office/officeart/2005/8/layout/hierarchy3"/>
    <dgm:cxn modelId="{467D2023-4D0B-2A40-B468-55FA9E321F47}" type="presOf" srcId="{A2DB181F-A3FF-A74E-BDE6-9C1EAF20D918}" destId="{7B068C25-C298-704C-8E71-F9E7DB48421A}" srcOrd="0" destOrd="0" presId="urn:microsoft.com/office/officeart/2005/8/layout/hierarchy3"/>
    <dgm:cxn modelId="{B6BA8636-2507-9C4E-ADC8-C764F5AB913A}" type="presOf" srcId="{FB83C839-FD7A-3C46-A6E9-83EEBA2331DB}" destId="{A529649D-9826-8446-AFB5-D295B49FF16F}" srcOrd="0" destOrd="0" presId="urn:microsoft.com/office/officeart/2005/8/layout/hierarchy3"/>
    <dgm:cxn modelId="{DA2F6338-1B09-EE41-AD12-4343DB6D3972}" type="presOf" srcId="{D6BA1C89-AD50-B34F-9D8F-1A6F45E6DCF4}" destId="{AE465214-E1F9-CA46-877B-2617F63AFC92}" srcOrd="0" destOrd="0" presId="urn:microsoft.com/office/officeart/2005/8/layout/hierarchy3"/>
    <dgm:cxn modelId="{66C75D3C-8D04-A448-994B-67A97BC72139}" type="presOf" srcId="{8AFD47C2-A014-4744-9588-6FBBB12A3381}" destId="{A00E3A75-6F01-604D-9A13-5B8A69953D99}" srcOrd="0" destOrd="0" presId="urn:microsoft.com/office/officeart/2005/8/layout/hierarchy3"/>
    <dgm:cxn modelId="{EE085E67-3AE6-3240-886F-143F2C0D73DF}" type="presOf" srcId="{17AF56FE-3DE8-C948-A324-4E14C1636DF7}" destId="{394DDA26-4C03-F949-8785-DBA42BF880C0}" srcOrd="0" destOrd="0" presId="urn:microsoft.com/office/officeart/2005/8/layout/hierarchy3"/>
    <dgm:cxn modelId="{F4EC2787-81CD-8D44-B878-153FFBFBB996}" type="presOf" srcId="{EF1E6AF0-056D-6D47-83CB-CB9F9DB6A0CC}" destId="{E2FB6A8F-8EDB-8E46-B663-CDF88C7E1002}" srcOrd="0" destOrd="0" presId="urn:microsoft.com/office/officeart/2005/8/layout/hierarchy3"/>
    <dgm:cxn modelId="{B78CF8A7-88CA-1445-9456-EF4AA8AFF23F}" type="presOf" srcId="{D1A23A25-AC43-5E4C-958B-E7BB7B3252CC}" destId="{E9950466-6B6A-5A43-8A10-E4D93D33880F}" srcOrd="0" destOrd="0" presId="urn:microsoft.com/office/officeart/2005/8/layout/hierarchy3"/>
    <dgm:cxn modelId="{92F95BC2-0D50-084F-BFBD-7F3689C79762}" type="presOf" srcId="{8AFD47C2-A014-4744-9588-6FBBB12A3381}" destId="{135EB620-D964-FD43-981F-FAFCAF47CF4F}" srcOrd="1"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8505E7C4-1A39-A345-AB96-E580796065FD}" type="presOf" srcId="{5B13F8B7-619C-D846-8B51-AE4834DF84CF}" destId="{3118860B-FAB5-A64E-8B48-68F8F1854F34}" srcOrd="0" destOrd="0" presId="urn:microsoft.com/office/officeart/2005/8/layout/hierarchy3"/>
    <dgm:cxn modelId="{333DB6C8-7731-B04D-A65A-D927ED8BD0AB}" srcId="{8AFD47C2-A014-4744-9588-6FBBB12A3381}" destId="{D1A23A25-AC43-5E4C-958B-E7BB7B3252CC}" srcOrd="1" destOrd="0" parTransId="{5B13F8B7-619C-D846-8B51-AE4834DF84CF}" sibTransId="{516E9231-5E7F-484F-A2A6-3AFB4B054EEA}"/>
    <dgm:cxn modelId="{F7C687CE-C915-F64A-BA80-38CD4B2427CD}" srcId="{8AFD47C2-A014-4744-9588-6FBBB12A3381}" destId="{F4B693FA-BCA8-8F41-8094-2C9BA2AB47F6}" srcOrd="2" destOrd="0" parTransId="{FB83C839-FD7A-3C46-A6E9-83EEBA2331DB}" sibTransId="{60F6DB0C-CE5A-124C-A739-8CDF2D7C688F}"/>
    <dgm:cxn modelId="{3D4FDCF8-6FC9-FB4D-8A7C-FF7E8DDECA8A}" type="presOf" srcId="{F4B693FA-BCA8-8F41-8094-2C9BA2AB47F6}" destId="{DF9608BE-FFE0-F040-8110-42BA410E7A73}" srcOrd="0" destOrd="0" presId="urn:microsoft.com/office/officeart/2005/8/layout/hierarchy3"/>
    <dgm:cxn modelId="{94460051-966C-6C47-A10D-0B94C7DE537C}" type="presParOf" srcId="{E2FB6A8F-8EDB-8E46-B663-CDF88C7E1002}" destId="{13985A74-9F33-9D48-8A83-65877F95647F}" srcOrd="0" destOrd="0" presId="urn:microsoft.com/office/officeart/2005/8/layout/hierarchy3"/>
    <dgm:cxn modelId="{39FE3471-6E85-5847-A8BF-1C7CD0C381F0}" type="presParOf" srcId="{13985A74-9F33-9D48-8A83-65877F95647F}" destId="{2D946E1E-B092-334A-BEBB-7966B0A48F48}" srcOrd="0" destOrd="0" presId="urn:microsoft.com/office/officeart/2005/8/layout/hierarchy3"/>
    <dgm:cxn modelId="{FF8B9F8A-EE3E-9547-97FB-17A179CD8F54}" type="presParOf" srcId="{2D946E1E-B092-334A-BEBB-7966B0A48F48}" destId="{A00E3A75-6F01-604D-9A13-5B8A69953D99}" srcOrd="0" destOrd="0" presId="urn:microsoft.com/office/officeart/2005/8/layout/hierarchy3"/>
    <dgm:cxn modelId="{A31BB18A-6873-124F-B680-6FCF21E1AF3E}" type="presParOf" srcId="{2D946E1E-B092-334A-BEBB-7966B0A48F48}" destId="{135EB620-D964-FD43-981F-FAFCAF47CF4F}" srcOrd="1" destOrd="0" presId="urn:microsoft.com/office/officeart/2005/8/layout/hierarchy3"/>
    <dgm:cxn modelId="{61C5DEB0-17B2-E443-91DB-E9D6E7E5CC6D}" type="presParOf" srcId="{13985A74-9F33-9D48-8A83-65877F95647F}" destId="{453E34BE-9F67-8D45-B43A-F9AD24041A7D}" srcOrd="1" destOrd="0" presId="urn:microsoft.com/office/officeart/2005/8/layout/hierarchy3"/>
    <dgm:cxn modelId="{308488D8-3B73-6F42-9EEA-66A237F6557E}" type="presParOf" srcId="{453E34BE-9F67-8D45-B43A-F9AD24041A7D}" destId="{394DDA26-4C03-F949-8785-DBA42BF880C0}" srcOrd="0" destOrd="0" presId="urn:microsoft.com/office/officeart/2005/8/layout/hierarchy3"/>
    <dgm:cxn modelId="{95DF8878-B28E-D146-9577-58029DC65D37}" type="presParOf" srcId="{453E34BE-9F67-8D45-B43A-F9AD24041A7D}" destId="{7B068C25-C298-704C-8E71-F9E7DB48421A}" srcOrd="1" destOrd="0" presId="urn:microsoft.com/office/officeart/2005/8/layout/hierarchy3"/>
    <dgm:cxn modelId="{2724831E-F64D-EB47-BBB3-2007AADEE549}" type="presParOf" srcId="{453E34BE-9F67-8D45-B43A-F9AD24041A7D}" destId="{3118860B-FAB5-A64E-8B48-68F8F1854F34}" srcOrd="2" destOrd="0" presId="urn:microsoft.com/office/officeart/2005/8/layout/hierarchy3"/>
    <dgm:cxn modelId="{2373CC4E-2A1F-8040-8CA3-81BCDAA813B8}" type="presParOf" srcId="{453E34BE-9F67-8D45-B43A-F9AD24041A7D}" destId="{E9950466-6B6A-5A43-8A10-E4D93D33880F}" srcOrd="3" destOrd="0" presId="urn:microsoft.com/office/officeart/2005/8/layout/hierarchy3"/>
    <dgm:cxn modelId="{DDCECF98-64A3-3F42-83F9-ED24F5E62309}" type="presParOf" srcId="{453E34BE-9F67-8D45-B43A-F9AD24041A7D}" destId="{A529649D-9826-8446-AFB5-D295B49FF16F}" srcOrd="4" destOrd="0" presId="urn:microsoft.com/office/officeart/2005/8/layout/hierarchy3"/>
    <dgm:cxn modelId="{A77D5682-B6D0-6D4C-96F6-B38A6D36985D}" type="presParOf" srcId="{453E34BE-9F67-8D45-B43A-F9AD24041A7D}" destId="{DF9608BE-FFE0-F040-8110-42BA410E7A73}" srcOrd="5" destOrd="0" presId="urn:microsoft.com/office/officeart/2005/8/layout/hierarchy3"/>
    <dgm:cxn modelId="{B7816C93-0740-994F-8E7C-062C87C0173B}" type="presParOf" srcId="{453E34BE-9F67-8D45-B43A-F9AD24041A7D}" destId="{64F1F8FB-B8F3-5545-B5DD-F033D988C823}" srcOrd="6" destOrd="0" presId="urn:microsoft.com/office/officeart/2005/8/layout/hierarchy3"/>
    <dgm:cxn modelId="{F9571133-18F0-1748-8184-732EDE76D0F3}" type="presParOf" srcId="{453E34BE-9F67-8D45-B43A-F9AD24041A7D}" destId="{AE465214-E1F9-CA46-877B-2617F63AFC9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chemeClr val="accent4"/>
        </a:solidFill>
      </dgm:spPr>
      <dgm:t>
        <a:bodyPr/>
        <a:lstStyle/>
        <a:p>
          <a:r>
            <a:rPr lang="en-US" sz="1400" b="0" dirty="0">
              <a:solidFill>
                <a:schemeClr val="bg1"/>
              </a:solidFill>
            </a:rPr>
            <a:t>Issue: Women often rely on family </a:t>
          </a:r>
          <a:br>
            <a:rPr lang="en-US" sz="1400" b="0" dirty="0">
              <a:solidFill>
                <a:schemeClr val="bg1"/>
              </a:solidFill>
            </a:rPr>
          </a:br>
          <a:r>
            <a:rPr lang="en-US" sz="1400" b="0" dirty="0">
              <a:solidFill>
                <a:schemeClr val="bg1"/>
              </a:solidFill>
            </a:rPr>
            <a:t>and friends </a:t>
          </a:r>
        </a:p>
      </dgm:t>
    </dgm:pt>
    <dgm:pt modelId="{94CEF570-0B34-A347-946A-0AF04FDEB60B}" type="parTrans" cxnId="{EF1CEFC3-91AB-AF4B-9ACD-ABCB46F008AB}">
      <dgm:prSet/>
      <dgm:spPr/>
      <dgm:t>
        <a:bodyPr/>
        <a:lstStyle/>
        <a:p>
          <a:endParaRPr lang="en-US" sz="1200" b="0"/>
        </a:p>
      </dgm:t>
    </dgm:pt>
    <dgm:pt modelId="{B2711216-3304-7B4E-B61D-BFCA2A8E1705}" type="sibTrans" cxnId="{EF1CEFC3-91AB-AF4B-9ACD-ABCB46F008AB}">
      <dgm:prSet/>
      <dgm:spPr/>
      <dgm:t>
        <a:bodyPr/>
        <a:lstStyle/>
        <a:p>
          <a:endParaRPr lang="en-US" sz="1200" b="0"/>
        </a:p>
      </dgm:t>
    </dgm:pt>
    <dgm:pt modelId="{2D36670C-B3E0-5245-A420-E70C14D1DB05}">
      <dgm:prSet phldrT="[Text]" custT="1"/>
      <dgm:spPr/>
      <dgm:t>
        <a:bodyPr/>
        <a:lstStyle/>
        <a:p>
          <a:r>
            <a:rPr lang="en-US" sz="1200" b="0" dirty="0">
              <a:solidFill>
                <a:schemeClr val="tx2"/>
              </a:solidFill>
            </a:rPr>
            <a:t>Include influential family/friends </a:t>
          </a:r>
          <a:br>
            <a:rPr lang="en-US" sz="1200" b="0" dirty="0">
              <a:solidFill>
                <a:schemeClr val="tx2"/>
              </a:solidFill>
            </a:rPr>
          </a:br>
          <a:r>
            <a:rPr lang="en-US" sz="1200" b="0" dirty="0">
              <a:solidFill>
                <a:schemeClr val="tx2"/>
              </a:solidFill>
            </a:rPr>
            <a:t>at visits </a:t>
          </a:r>
        </a:p>
      </dgm:t>
    </dgm:pt>
    <dgm:pt modelId="{AF815506-0747-4A44-A3AE-1493E492649F}" type="parTrans" cxnId="{8DFFE570-DA26-D74A-8F11-A004AB0CFA27}">
      <dgm:prSet/>
      <dgm:spPr/>
      <dgm:t>
        <a:bodyPr/>
        <a:lstStyle/>
        <a:p>
          <a:endParaRPr lang="en-US" sz="1200"/>
        </a:p>
      </dgm:t>
    </dgm:pt>
    <dgm:pt modelId="{E28796A6-C41A-C54A-B262-46697676580B}" type="sibTrans" cxnId="{8DFFE570-DA26-D74A-8F11-A004AB0CFA27}">
      <dgm:prSet/>
      <dgm:spPr/>
      <dgm:t>
        <a:bodyPr/>
        <a:lstStyle/>
        <a:p>
          <a:endParaRPr lang="en-US" sz="1200"/>
        </a:p>
      </dgm:t>
    </dgm:pt>
    <dgm:pt modelId="{1EA5E5AE-D57E-884C-AC61-6F31C3FE82D7}">
      <dgm:prSet phldrT="[Text]" custT="1"/>
      <dgm:spPr/>
      <dgm:t>
        <a:bodyPr/>
        <a:lstStyle/>
        <a:p>
          <a:r>
            <a:rPr lang="en-US" sz="1200" b="0" dirty="0">
              <a:solidFill>
                <a:schemeClr val="tx2"/>
              </a:solidFill>
            </a:rPr>
            <a:t>Provide resources for education of family/friends</a:t>
          </a:r>
        </a:p>
      </dgm:t>
    </dgm:pt>
    <dgm:pt modelId="{922A6E35-B682-FA43-A50D-02A8B8762A4E}" type="parTrans" cxnId="{4B62487B-D450-2649-98C5-CB7804B4E04E}">
      <dgm:prSet/>
      <dgm:spPr/>
      <dgm:t>
        <a:bodyPr/>
        <a:lstStyle/>
        <a:p>
          <a:endParaRPr lang="en-US" sz="1200"/>
        </a:p>
      </dgm:t>
    </dgm:pt>
    <dgm:pt modelId="{CC4ED780-0907-F94A-9848-3E6EF454D907}" type="sibTrans" cxnId="{4B62487B-D450-2649-98C5-CB7804B4E04E}">
      <dgm:prSet/>
      <dgm:spPr/>
      <dgm:t>
        <a:bodyPr/>
        <a:lstStyle/>
        <a:p>
          <a:endParaRPr lang="en-US" sz="1200"/>
        </a:p>
      </dgm:t>
    </dgm:pt>
    <dgm:pt modelId="{02983834-CDD2-C046-86DA-EC8B97A6A393}" type="pres">
      <dgm:prSet presAssocID="{EF1E6AF0-056D-6D47-83CB-CB9F9DB6A0CC}" presName="diagram" presStyleCnt="0">
        <dgm:presLayoutVars>
          <dgm:chPref val="1"/>
          <dgm:dir/>
          <dgm:animOne val="branch"/>
          <dgm:animLvl val="lvl"/>
          <dgm:resizeHandles/>
        </dgm:presLayoutVars>
      </dgm:prSet>
      <dgm:spPr/>
    </dgm:pt>
    <dgm:pt modelId="{7BCE0986-9ECB-9E48-AA83-7EE8757E0F35}" type="pres">
      <dgm:prSet presAssocID="{8AFD47C2-A014-4744-9588-6FBBB12A3381}" presName="root" presStyleCnt="0"/>
      <dgm:spPr/>
    </dgm:pt>
    <dgm:pt modelId="{BB52C08D-8BFC-4B46-8ACF-29BBD9702AA0}" type="pres">
      <dgm:prSet presAssocID="{8AFD47C2-A014-4744-9588-6FBBB12A3381}" presName="rootComposite" presStyleCnt="0"/>
      <dgm:spPr/>
    </dgm:pt>
    <dgm:pt modelId="{68583660-0113-C346-8E9D-E2615F91CE81}" type="pres">
      <dgm:prSet presAssocID="{8AFD47C2-A014-4744-9588-6FBBB12A3381}" presName="rootText" presStyleLbl="node1" presStyleIdx="0" presStyleCnt="1"/>
      <dgm:spPr/>
    </dgm:pt>
    <dgm:pt modelId="{214C9A89-2E0B-414A-AC4C-7CE0FC38139E}" type="pres">
      <dgm:prSet presAssocID="{8AFD47C2-A014-4744-9588-6FBBB12A3381}" presName="rootConnector" presStyleLbl="node1" presStyleIdx="0" presStyleCnt="1"/>
      <dgm:spPr/>
    </dgm:pt>
    <dgm:pt modelId="{7AA10C9E-C35D-D140-8BCD-971F2ADDEE8F}" type="pres">
      <dgm:prSet presAssocID="{8AFD47C2-A014-4744-9588-6FBBB12A3381}" presName="childShape" presStyleCnt="0"/>
      <dgm:spPr/>
    </dgm:pt>
    <dgm:pt modelId="{BAF6B1DF-C7D9-2341-9499-07B55B62B336}" type="pres">
      <dgm:prSet presAssocID="{AF815506-0747-4A44-A3AE-1493E492649F}" presName="Name13" presStyleLbl="parChTrans1D2" presStyleIdx="0" presStyleCnt="2"/>
      <dgm:spPr/>
    </dgm:pt>
    <dgm:pt modelId="{5B3BDC5D-CC47-2E4F-9B52-52714D64CE63}" type="pres">
      <dgm:prSet presAssocID="{2D36670C-B3E0-5245-A420-E70C14D1DB05}" presName="childText" presStyleLbl="bgAcc1" presStyleIdx="0" presStyleCnt="2">
        <dgm:presLayoutVars>
          <dgm:bulletEnabled val="1"/>
        </dgm:presLayoutVars>
      </dgm:prSet>
      <dgm:spPr/>
    </dgm:pt>
    <dgm:pt modelId="{D2243DDF-486F-DF40-A72C-B213B6C383A6}" type="pres">
      <dgm:prSet presAssocID="{922A6E35-B682-FA43-A50D-02A8B8762A4E}" presName="Name13" presStyleLbl="parChTrans1D2" presStyleIdx="1" presStyleCnt="2"/>
      <dgm:spPr/>
    </dgm:pt>
    <dgm:pt modelId="{A6BB6D1B-7D24-1346-B574-C89EE305E417}" type="pres">
      <dgm:prSet presAssocID="{1EA5E5AE-D57E-884C-AC61-6F31C3FE82D7}" presName="childText" presStyleLbl="bgAcc1" presStyleIdx="1" presStyleCnt="2">
        <dgm:presLayoutVars>
          <dgm:bulletEnabled val="1"/>
        </dgm:presLayoutVars>
      </dgm:prSet>
      <dgm:spPr/>
    </dgm:pt>
  </dgm:ptLst>
  <dgm:cxnLst>
    <dgm:cxn modelId="{77B47E28-31B6-414D-8C6C-EF7B7FBE077B}" type="presOf" srcId="{AF815506-0747-4A44-A3AE-1493E492649F}" destId="{BAF6B1DF-C7D9-2341-9499-07B55B62B336}" srcOrd="0" destOrd="0" presId="urn:microsoft.com/office/officeart/2005/8/layout/hierarchy3"/>
    <dgm:cxn modelId="{508C922B-AD37-6F40-A1C9-667233C10282}" type="presOf" srcId="{2D36670C-B3E0-5245-A420-E70C14D1DB05}" destId="{5B3BDC5D-CC47-2E4F-9B52-52714D64CE63}" srcOrd="0" destOrd="0" presId="urn:microsoft.com/office/officeart/2005/8/layout/hierarchy3"/>
    <dgm:cxn modelId="{09DE6932-C3DB-3A4B-9CAC-57EE46BA422A}" type="presOf" srcId="{922A6E35-B682-FA43-A50D-02A8B8762A4E}" destId="{D2243DDF-486F-DF40-A72C-B213B6C383A6}" srcOrd="0" destOrd="0" presId="urn:microsoft.com/office/officeart/2005/8/layout/hierarchy3"/>
    <dgm:cxn modelId="{498F2D70-27C7-1545-84D2-940BED45B644}" type="presOf" srcId="{EF1E6AF0-056D-6D47-83CB-CB9F9DB6A0CC}" destId="{02983834-CDD2-C046-86DA-EC8B97A6A393}" srcOrd="0" destOrd="0" presId="urn:microsoft.com/office/officeart/2005/8/layout/hierarchy3"/>
    <dgm:cxn modelId="{8DFFE570-DA26-D74A-8F11-A004AB0CFA27}" srcId="{8AFD47C2-A014-4744-9588-6FBBB12A3381}" destId="{2D36670C-B3E0-5245-A420-E70C14D1DB05}" srcOrd="0" destOrd="0" parTransId="{AF815506-0747-4A44-A3AE-1493E492649F}" sibTransId="{E28796A6-C41A-C54A-B262-46697676580B}"/>
    <dgm:cxn modelId="{4B62487B-D450-2649-98C5-CB7804B4E04E}" srcId="{8AFD47C2-A014-4744-9588-6FBBB12A3381}" destId="{1EA5E5AE-D57E-884C-AC61-6F31C3FE82D7}" srcOrd="1" destOrd="0" parTransId="{922A6E35-B682-FA43-A50D-02A8B8762A4E}" sibTransId="{CC4ED780-0907-F94A-9848-3E6EF454D907}"/>
    <dgm:cxn modelId="{55AD62A9-79E9-EE45-A3A6-59BBF6CA621D}" type="presOf" srcId="{1EA5E5AE-D57E-884C-AC61-6F31C3FE82D7}" destId="{A6BB6D1B-7D24-1346-B574-C89EE305E417}" srcOrd="0" destOrd="0" presId="urn:microsoft.com/office/officeart/2005/8/layout/hierarchy3"/>
    <dgm:cxn modelId="{E59197AC-6463-3547-83E1-A09BA074E45D}" type="presOf" srcId="{8AFD47C2-A014-4744-9588-6FBBB12A3381}" destId="{68583660-0113-C346-8E9D-E2615F91CE81}" srcOrd="0" destOrd="0" presId="urn:microsoft.com/office/officeart/2005/8/layout/hierarchy3"/>
    <dgm:cxn modelId="{FDF859C3-8C6E-8942-89E7-07EAA8C3D61C}" type="presOf" srcId="{8AFD47C2-A014-4744-9588-6FBBB12A3381}" destId="{214C9A89-2E0B-414A-AC4C-7CE0FC38139E}" srcOrd="1"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8D0F4C52-20BD-E64D-ACB6-AD4C3ED357C9}" type="presParOf" srcId="{02983834-CDD2-C046-86DA-EC8B97A6A393}" destId="{7BCE0986-9ECB-9E48-AA83-7EE8757E0F35}" srcOrd="0" destOrd="0" presId="urn:microsoft.com/office/officeart/2005/8/layout/hierarchy3"/>
    <dgm:cxn modelId="{E611AC31-617E-9E40-A14E-6266EB0AF736}" type="presParOf" srcId="{7BCE0986-9ECB-9E48-AA83-7EE8757E0F35}" destId="{BB52C08D-8BFC-4B46-8ACF-29BBD9702AA0}" srcOrd="0" destOrd="0" presId="urn:microsoft.com/office/officeart/2005/8/layout/hierarchy3"/>
    <dgm:cxn modelId="{3490BA3A-C568-A74B-9BAD-2D8833BDE7C0}" type="presParOf" srcId="{BB52C08D-8BFC-4B46-8ACF-29BBD9702AA0}" destId="{68583660-0113-C346-8E9D-E2615F91CE81}" srcOrd="0" destOrd="0" presId="urn:microsoft.com/office/officeart/2005/8/layout/hierarchy3"/>
    <dgm:cxn modelId="{E1840CE7-64ED-C243-9541-92C993F32613}" type="presParOf" srcId="{BB52C08D-8BFC-4B46-8ACF-29BBD9702AA0}" destId="{214C9A89-2E0B-414A-AC4C-7CE0FC38139E}" srcOrd="1" destOrd="0" presId="urn:microsoft.com/office/officeart/2005/8/layout/hierarchy3"/>
    <dgm:cxn modelId="{09FAA911-7D24-D54C-A71F-95D8B8F8079F}" type="presParOf" srcId="{7BCE0986-9ECB-9E48-AA83-7EE8757E0F35}" destId="{7AA10C9E-C35D-D140-8BCD-971F2ADDEE8F}" srcOrd="1" destOrd="0" presId="urn:microsoft.com/office/officeart/2005/8/layout/hierarchy3"/>
    <dgm:cxn modelId="{2A5711F9-C400-8243-8904-202EBDB7008B}" type="presParOf" srcId="{7AA10C9E-C35D-D140-8BCD-971F2ADDEE8F}" destId="{BAF6B1DF-C7D9-2341-9499-07B55B62B336}" srcOrd="0" destOrd="0" presId="urn:microsoft.com/office/officeart/2005/8/layout/hierarchy3"/>
    <dgm:cxn modelId="{BA6CB37F-3FFF-D04F-A435-6F757809DE92}" type="presParOf" srcId="{7AA10C9E-C35D-D140-8BCD-971F2ADDEE8F}" destId="{5B3BDC5D-CC47-2E4F-9B52-52714D64CE63}" srcOrd="1" destOrd="0" presId="urn:microsoft.com/office/officeart/2005/8/layout/hierarchy3"/>
    <dgm:cxn modelId="{7E4F23B8-14C1-BE47-AB48-B15E29AF0DC7}" type="presParOf" srcId="{7AA10C9E-C35D-D140-8BCD-971F2ADDEE8F}" destId="{D2243DDF-486F-DF40-A72C-B213B6C383A6}" srcOrd="2" destOrd="0" presId="urn:microsoft.com/office/officeart/2005/8/layout/hierarchy3"/>
    <dgm:cxn modelId="{BE4E345F-19B8-264E-8233-18F2F2386FDA}" type="presParOf" srcId="{7AA10C9E-C35D-D140-8BCD-971F2ADDEE8F}" destId="{A6BB6D1B-7D24-1346-B574-C89EE305E417}"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F1E6AF0-056D-6D47-83CB-CB9F9DB6A0CC}"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8AFD47C2-A014-4744-9588-6FBBB12A3381}">
      <dgm:prSet phldrT="[Text]" custT="1"/>
      <dgm:spPr>
        <a:solidFill>
          <a:schemeClr val="accent3"/>
        </a:solidFill>
      </dgm:spPr>
      <dgm:t>
        <a:bodyPr/>
        <a:lstStyle/>
        <a:p>
          <a:r>
            <a:rPr lang="en-US" sz="1400" b="0" dirty="0">
              <a:solidFill>
                <a:schemeClr val="bg1"/>
              </a:solidFill>
            </a:rPr>
            <a:t>Issue: Women require more time and more information</a:t>
          </a:r>
        </a:p>
      </dgm:t>
    </dgm:pt>
    <dgm:pt modelId="{94CEF570-0B34-A347-946A-0AF04FDEB60B}" type="parTrans" cxnId="{EF1CEFC3-91AB-AF4B-9ACD-ABCB46F008AB}">
      <dgm:prSet/>
      <dgm:spPr/>
      <dgm:t>
        <a:bodyPr/>
        <a:lstStyle/>
        <a:p>
          <a:endParaRPr lang="en-US" sz="1600" b="0">
            <a:solidFill>
              <a:schemeClr val="tx2"/>
            </a:solidFill>
          </a:endParaRPr>
        </a:p>
      </dgm:t>
    </dgm:pt>
    <dgm:pt modelId="{B2711216-3304-7B4E-B61D-BFCA2A8E1705}" type="sibTrans" cxnId="{EF1CEFC3-91AB-AF4B-9ACD-ABCB46F008AB}">
      <dgm:prSet/>
      <dgm:spPr/>
      <dgm:t>
        <a:bodyPr/>
        <a:lstStyle/>
        <a:p>
          <a:endParaRPr lang="en-US" sz="1600" b="0">
            <a:solidFill>
              <a:schemeClr val="tx2"/>
            </a:solidFill>
          </a:endParaRPr>
        </a:p>
      </dgm:t>
    </dgm:pt>
    <dgm:pt modelId="{2D36670C-B3E0-5245-A420-E70C14D1DB05}">
      <dgm:prSet phldrT="[Text]" custT="1"/>
      <dgm:spPr/>
      <dgm:t>
        <a:bodyPr/>
        <a:lstStyle/>
        <a:p>
          <a:r>
            <a:rPr lang="en-US" sz="1200" b="0" dirty="0">
              <a:solidFill>
                <a:schemeClr val="tx2"/>
              </a:solidFill>
            </a:rPr>
            <a:t>Provide adequate time for discussion with the patient</a:t>
          </a:r>
        </a:p>
      </dgm:t>
    </dgm:pt>
    <dgm:pt modelId="{AF815506-0747-4A44-A3AE-1493E492649F}" type="parTrans" cxnId="{8DFFE570-DA26-D74A-8F11-A004AB0CFA27}">
      <dgm:prSet/>
      <dgm:spPr/>
      <dgm:t>
        <a:bodyPr/>
        <a:lstStyle/>
        <a:p>
          <a:endParaRPr lang="en-US" sz="1600">
            <a:solidFill>
              <a:schemeClr val="tx2"/>
            </a:solidFill>
          </a:endParaRPr>
        </a:p>
      </dgm:t>
    </dgm:pt>
    <dgm:pt modelId="{E28796A6-C41A-C54A-B262-46697676580B}" type="sibTrans" cxnId="{8DFFE570-DA26-D74A-8F11-A004AB0CFA27}">
      <dgm:prSet/>
      <dgm:spPr/>
      <dgm:t>
        <a:bodyPr/>
        <a:lstStyle/>
        <a:p>
          <a:endParaRPr lang="en-US" sz="1600">
            <a:solidFill>
              <a:schemeClr val="tx2"/>
            </a:solidFill>
          </a:endParaRPr>
        </a:p>
      </dgm:t>
    </dgm:pt>
    <dgm:pt modelId="{1EA5E5AE-D57E-884C-AC61-6F31C3FE82D7}">
      <dgm:prSet phldrT="[Text]" custT="1"/>
      <dgm:spPr/>
      <dgm:t>
        <a:bodyPr/>
        <a:lstStyle/>
        <a:p>
          <a:r>
            <a:rPr lang="en-US" sz="1200" b="0" dirty="0">
              <a:solidFill>
                <a:schemeClr val="tx2"/>
              </a:solidFill>
            </a:rPr>
            <a:t>Provide resources for further patient education</a:t>
          </a:r>
        </a:p>
      </dgm:t>
    </dgm:pt>
    <dgm:pt modelId="{922A6E35-B682-FA43-A50D-02A8B8762A4E}" type="parTrans" cxnId="{4B62487B-D450-2649-98C5-CB7804B4E04E}">
      <dgm:prSet/>
      <dgm:spPr/>
      <dgm:t>
        <a:bodyPr/>
        <a:lstStyle/>
        <a:p>
          <a:endParaRPr lang="en-US" sz="1600">
            <a:solidFill>
              <a:schemeClr val="tx2"/>
            </a:solidFill>
          </a:endParaRPr>
        </a:p>
      </dgm:t>
    </dgm:pt>
    <dgm:pt modelId="{CC4ED780-0907-F94A-9848-3E6EF454D907}" type="sibTrans" cxnId="{4B62487B-D450-2649-98C5-CB7804B4E04E}">
      <dgm:prSet/>
      <dgm:spPr/>
      <dgm:t>
        <a:bodyPr/>
        <a:lstStyle/>
        <a:p>
          <a:endParaRPr lang="en-US" sz="1600">
            <a:solidFill>
              <a:schemeClr val="tx2"/>
            </a:solidFill>
          </a:endParaRPr>
        </a:p>
      </dgm:t>
    </dgm:pt>
    <dgm:pt modelId="{74EC9F96-15E2-AC40-8ADD-F7595CB26649}">
      <dgm:prSet phldrT="[Text]" custT="1"/>
      <dgm:spPr/>
      <dgm:t>
        <a:bodyPr/>
        <a:lstStyle/>
        <a:p>
          <a:r>
            <a:rPr lang="en-US" sz="1200" b="0" dirty="0">
              <a:solidFill>
                <a:schemeClr val="tx2"/>
              </a:solidFill>
            </a:rPr>
            <a:t>Explain details clearly without medical jargon</a:t>
          </a:r>
        </a:p>
      </dgm:t>
    </dgm:pt>
    <dgm:pt modelId="{C5DD1E74-B931-EA43-9FFE-4F3C36F19559}" type="parTrans" cxnId="{E0C4DFA2-2117-9D4F-8457-10B3CDA68EEF}">
      <dgm:prSet/>
      <dgm:spPr/>
      <dgm:t>
        <a:bodyPr/>
        <a:lstStyle/>
        <a:p>
          <a:endParaRPr lang="en-US" sz="1600">
            <a:solidFill>
              <a:schemeClr val="tx2"/>
            </a:solidFill>
          </a:endParaRPr>
        </a:p>
      </dgm:t>
    </dgm:pt>
    <dgm:pt modelId="{F6974BCC-24CB-5742-824C-2F0E84438916}" type="sibTrans" cxnId="{E0C4DFA2-2117-9D4F-8457-10B3CDA68EEF}">
      <dgm:prSet/>
      <dgm:spPr/>
      <dgm:t>
        <a:bodyPr/>
        <a:lstStyle/>
        <a:p>
          <a:endParaRPr lang="en-US" sz="1600">
            <a:solidFill>
              <a:schemeClr val="tx2"/>
            </a:solidFill>
          </a:endParaRPr>
        </a:p>
      </dgm:t>
    </dgm:pt>
    <dgm:pt modelId="{E7BE66BF-6391-AF4D-809C-C8FC9DCA5C88}" type="pres">
      <dgm:prSet presAssocID="{EF1E6AF0-056D-6D47-83CB-CB9F9DB6A0CC}" presName="diagram" presStyleCnt="0">
        <dgm:presLayoutVars>
          <dgm:chPref val="1"/>
          <dgm:dir/>
          <dgm:animOne val="branch"/>
          <dgm:animLvl val="lvl"/>
          <dgm:resizeHandles/>
        </dgm:presLayoutVars>
      </dgm:prSet>
      <dgm:spPr/>
    </dgm:pt>
    <dgm:pt modelId="{699F35CC-DD52-8D42-AF7A-E1A5AC6509F1}" type="pres">
      <dgm:prSet presAssocID="{8AFD47C2-A014-4744-9588-6FBBB12A3381}" presName="root" presStyleCnt="0"/>
      <dgm:spPr/>
    </dgm:pt>
    <dgm:pt modelId="{B7202EA8-0A14-D341-A1DD-2D1070B6CA2E}" type="pres">
      <dgm:prSet presAssocID="{8AFD47C2-A014-4744-9588-6FBBB12A3381}" presName="rootComposite" presStyleCnt="0"/>
      <dgm:spPr/>
    </dgm:pt>
    <dgm:pt modelId="{3A5B266E-DA53-544E-9007-24202EA35B30}" type="pres">
      <dgm:prSet presAssocID="{8AFD47C2-A014-4744-9588-6FBBB12A3381}" presName="rootText" presStyleLbl="node1" presStyleIdx="0" presStyleCnt="1"/>
      <dgm:spPr/>
    </dgm:pt>
    <dgm:pt modelId="{EA9FB965-3C7A-444E-B782-B73CCC237F7D}" type="pres">
      <dgm:prSet presAssocID="{8AFD47C2-A014-4744-9588-6FBBB12A3381}" presName="rootConnector" presStyleLbl="node1" presStyleIdx="0" presStyleCnt="1"/>
      <dgm:spPr/>
    </dgm:pt>
    <dgm:pt modelId="{4E75E84F-AA01-474E-AEEF-76BF8059B617}" type="pres">
      <dgm:prSet presAssocID="{8AFD47C2-A014-4744-9588-6FBBB12A3381}" presName="childShape" presStyleCnt="0"/>
      <dgm:spPr/>
    </dgm:pt>
    <dgm:pt modelId="{33859881-FBC1-0D4E-8058-D74FF3F9FD7A}" type="pres">
      <dgm:prSet presAssocID="{AF815506-0747-4A44-A3AE-1493E492649F}" presName="Name13" presStyleLbl="parChTrans1D2" presStyleIdx="0" presStyleCnt="3"/>
      <dgm:spPr/>
    </dgm:pt>
    <dgm:pt modelId="{C38E56F1-0E44-DA44-9D9C-76E9F15049EB}" type="pres">
      <dgm:prSet presAssocID="{2D36670C-B3E0-5245-A420-E70C14D1DB05}" presName="childText" presStyleLbl="bgAcc1" presStyleIdx="0" presStyleCnt="3">
        <dgm:presLayoutVars>
          <dgm:bulletEnabled val="1"/>
        </dgm:presLayoutVars>
      </dgm:prSet>
      <dgm:spPr/>
    </dgm:pt>
    <dgm:pt modelId="{71C0D27D-443F-7740-A956-814598EA9DB7}" type="pres">
      <dgm:prSet presAssocID="{C5DD1E74-B931-EA43-9FFE-4F3C36F19559}" presName="Name13" presStyleLbl="parChTrans1D2" presStyleIdx="1" presStyleCnt="3"/>
      <dgm:spPr/>
    </dgm:pt>
    <dgm:pt modelId="{E62B15F7-B459-D74C-86C0-72C4059052A6}" type="pres">
      <dgm:prSet presAssocID="{74EC9F96-15E2-AC40-8ADD-F7595CB26649}" presName="childText" presStyleLbl="bgAcc1" presStyleIdx="1" presStyleCnt="3">
        <dgm:presLayoutVars>
          <dgm:bulletEnabled val="1"/>
        </dgm:presLayoutVars>
      </dgm:prSet>
      <dgm:spPr/>
    </dgm:pt>
    <dgm:pt modelId="{7E049BC6-827B-D641-8FED-535AB71575A5}" type="pres">
      <dgm:prSet presAssocID="{922A6E35-B682-FA43-A50D-02A8B8762A4E}" presName="Name13" presStyleLbl="parChTrans1D2" presStyleIdx="2" presStyleCnt="3"/>
      <dgm:spPr/>
    </dgm:pt>
    <dgm:pt modelId="{6C19E752-C1B7-4A44-B43B-181B7F048A94}" type="pres">
      <dgm:prSet presAssocID="{1EA5E5AE-D57E-884C-AC61-6F31C3FE82D7}" presName="childText" presStyleLbl="bgAcc1" presStyleIdx="2" presStyleCnt="3">
        <dgm:presLayoutVars>
          <dgm:bulletEnabled val="1"/>
        </dgm:presLayoutVars>
      </dgm:prSet>
      <dgm:spPr/>
    </dgm:pt>
  </dgm:ptLst>
  <dgm:cxnLst>
    <dgm:cxn modelId="{8D94F916-3A29-854E-AFA4-9B36914128EC}" type="presOf" srcId="{AF815506-0747-4A44-A3AE-1493E492649F}" destId="{33859881-FBC1-0D4E-8058-D74FF3F9FD7A}" srcOrd="0" destOrd="0" presId="urn:microsoft.com/office/officeart/2005/8/layout/hierarchy3"/>
    <dgm:cxn modelId="{61CB5869-D7CC-7C46-A014-54DC1A57A03E}" type="presOf" srcId="{74EC9F96-15E2-AC40-8ADD-F7595CB26649}" destId="{E62B15F7-B459-D74C-86C0-72C4059052A6}" srcOrd="0" destOrd="0" presId="urn:microsoft.com/office/officeart/2005/8/layout/hierarchy3"/>
    <dgm:cxn modelId="{8DFFE570-DA26-D74A-8F11-A004AB0CFA27}" srcId="{8AFD47C2-A014-4744-9588-6FBBB12A3381}" destId="{2D36670C-B3E0-5245-A420-E70C14D1DB05}" srcOrd="0" destOrd="0" parTransId="{AF815506-0747-4A44-A3AE-1493E492649F}" sibTransId="{E28796A6-C41A-C54A-B262-46697676580B}"/>
    <dgm:cxn modelId="{A9F26256-EB68-F547-B8FD-4A85AC2F95BF}" type="presOf" srcId="{8AFD47C2-A014-4744-9588-6FBBB12A3381}" destId="{EA9FB965-3C7A-444E-B782-B73CCC237F7D}" srcOrd="1" destOrd="0" presId="urn:microsoft.com/office/officeart/2005/8/layout/hierarchy3"/>
    <dgm:cxn modelId="{9F529159-274E-DF49-81DA-B342E81F9772}" type="presOf" srcId="{C5DD1E74-B931-EA43-9FFE-4F3C36F19559}" destId="{71C0D27D-443F-7740-A956-814598EA9DB7}" srcOrd="0" destOrd="0" presId="urn:microsoft.com/office/officeart/2005/8/layout/hierarchy3"/>
    <dgm:cxn modelId="{4B62487B-D450-2649-98C5-CB7804B4E04E}" srcId="{8AFD47C2-A014-4744-9588-6FBBB12A3381}" destId="{1EA5E5AE-D57E-884C-AC61-6F31C3FE82D7}" srcOrd="2" destOrd="0" parTransId="{922A6E35-B682-FA43-A50D-02A8B8762A4E}" sibTransId="{CC4ED780-0907-F94A-9848-3E6EF454D907}"/>
    <dgm:cxn modelId="{23298F9A-215C-D145-BFC2-EE94795D5FBF}" type="presOf" srcId="{2D36670C-B3E0-5245-A420-E70C14D1DB05}" destId="{C38E56F1-0E44-DA44-9D9C-76E9F15049EB}" srcOrd="0" destOrd="0" presId="urn:microsoft.com/office/officeart/2005/8/layout/hierarchy3"/>
    <dgm:cxn modelId="{E0C4DFA2-2117-9D4F-8457-10B3CDA68EEF}" srcId="{8AFD47C2-A014-4744-9588-6FBBB12A3381}" destId="{74EC9F96-15E2-AC40-8ADD-F7595CB26649}" srcOrd="1" destOrd="0" parTransId="{C5DD1E74-B931-EA43-9FFE-4F3C36F19559}" sibTransId="{F6974BCC-24CB-5742-824C-2F0E84438916}"/>
    <dgm:cxn modelId="{32031FAC-8F7B-B84B-8DAF-5C48B4EAD6A5}" type="presOf" srcId="{1EA5E5AE-D57E-884C-AC61-6F31C3FE82D7}" destId="{6C19E752-C1B7-4A44-B43B-181B7F048A94}" srcOrd="0" destOrd="0" presId="urn:microsoft.com/office/officeart/2005/8/layout/hierarchy3"/>
    <dgm:cxn modelId="{48EFE8BE-15DA-9746-B1AD-FF8672A4B977}" type="presOf" srcId="{8AFD47C2-A014-4744-9588-6FBBB12A3381}" destId="{3A5B266E-DA53-544E-9007-24202EA35B30}" srcOrd="0" destOrd="0" presId="urn:microsoft.com/office/officeart/2005/8/layout/hierarchy3"/>
    <dgm:cxn modelId="{A0ACBBBF-B582-6241-A4AE-9A67710F732A}" type="presOf" srcId="{922A6E35-B682-FA43-A50D-02A8B8762A4E}" destId="{7E049BC6-827B-D641-8FED-535AB71575A5}" srcOrd="0" destOrd="0" presId="urn:microsoft.com/office/officeart/2005/8/layout/hierarchy3"/>
    <dgm:cxn modelId="{EF1CEFC3-91AB-AF4B-9ACD-ABCB46F008AB}" srcId="{EF1E6AF0-056D-6D47-83CB-CB9F9DB6A0CC}" destId="{8AFD47C2-A014-4744-9588-6FBBB12A3381}" srcOrd="0" destOrd="0" parTransId="{94CEF570-0B34-A347-946A-0AF04FDEB60B}" sibTransId="{B2711216-3304-7B4E-B61D-BFCA2A8E1705}"/>
    <dgm:cxn modelId="{93D569C4-003E-FD4C-960F-A144ED91C46B}" type="presOf" srcId="{EF1E6AF0-056D-6D47-83CB-CB9F9DB6A0CC}" destId="{E7BE66BF-6391-AF4D-809C-C8FC9DCA5C88}" srcOrd="0" destOrd="0" presId="urn:microsoft.com/office/officeart/2005/8/layout/hierarchy3"/>
    <dgm:cxn modelId="{DB9278AD-D5F5-0B47-8DDD-1B907F039868}" type="presParOf" srcId="{E7BE66BF-6391-AF4D-809C-C8FC9DCA5C88}" destId="{699F35CC-DD52-8D42-AF7A-E1A5AC6509F1}" srcOrd="0" destOrd="0" presId="urn:microsoft.com/office/officeart/2005/8/layout/hierarchy3"/>
    <dgm:cxn modelId="{0199A074-8B43-3548-9A7B-200CC76C6C4D}" type="presParOf" srcId="{699F35CC-DD52-8D42-AF7A-E1A5AC6509F1}" destId="{B7202EA8-0A14-D341-A1DD-2D1070B6CA2E}" srcOrd="0" destOrd="0" presId="urn:microsoft.com/office/officeart/2005/8/layout/hierarchy3"/>
    <dgm:cxn modelId="{5CA1BC65-7372-FD4B-83F9-4ED73AB13256}" type="presParOf" srcId="{B7202EA8-0A14-D341-A1DD-2D1070B6CA2E}" destId="{3A5B266E-DA53-544E-9007-24202EA35B30}" srcOrd="0" destOrd="0" presId="urn:microsoft.com/office/officeart/2005/8/layout/hierarchy3"/>
    <dgm:cxn modelId="{C439AE09-0AED-6E44-BEAA-0B888AEF043E}" type="presParOf" srcId="{B7202EA8-0A14-D341-A1DD-2D1070B6CA2E}" destId="{EA9FB965-3C7A-444E-B782-B73CCC237F7D}" srcOrd="1" destOrd="0" presId="urn:microsoft.com/office/officeart/2005/8/layout/hierarchy3"/>
    <dgm:cxn modelId="{3663503B-1B13-B248-B7AC-2408112E4449}" type="presParOf" srcId="{699F35CC-DD52-8D42-AF7A-E1A5AC6509F1}" destId="{4E75E84F-AA01-474E-AEEF-76BF8059B617}" srcOrd="1" destOrd="0" presId="urn:microsoft.com/office/officeart/2005/8/layout/hierarchy3"/>
    <dgm:cxn modelId="{9FC0062D-CA5C-974C-91E3-13E830C86925}" type="presParOf" srcId="{4E75E84F-AA01-474E-AEEF-76BF8059B617}" destId="{33859881-FBC1-0D4E-8058-D74FF3F9FD7A}" srcOrd="0" destOrd="0" presId="urn:microsoft.com/office/officeart/2005/8/layout/hierarchy3"/>
    <dgm:cxn modelId="{AAC1C913-3F87-AA47-AA47-EC41D493F03E}" type="presParOf" srcId="{4E75E84F-AA01-474E-AEEF-76BF8059B617}" destId="{C38E56F1-0E44-DA44-9D9C-76E9F15049EB}" srcOrd="1" destOrd="0" presId="urn:microsoft.com/office/officeart/2005/8/layout/hierarchy3"/>
    <dgm:cxn modelId="{7D6BAB69-89C7-8A46-9916-061F9E729187}" type="presParOf" srcId="{4E75E84F-AA01-474E-AEEF-76BF8059B617}" destId="{71C0D27D-443F-7740-A956-814598EA9DB7}" srcOrd="2" destOrd="0" presId="urn:microsoft.com/office/officeart/2005/8/layout/hierarchy3"/>
    <dgm:cxn modelId="{0FE7B689-1720-3343-9E8A-AB68FDAA500C}" type="presParOf" srcId="{4E75E84F-AA01-474E-AEEF-76BF8059B617}" destId="{E62B15F7-B459-D74C-86C0-72C4059052A6}" srcOrd="3" destOrd="0" presId="urn:microsoft.com/office/officeart/2005/8/layout/hierarchy3"/>
    <dgm:cxn modelId="{EB57468E-560E-3443-843D-1B52D8502C97}" type="presParOf" srcId="{4E75E84F-AA01-474E-AEEF-76BF8059B617}" destId="{7E049BC6-827B-D641-8FED-535AB71575A5}" srcOrd="4" destOrd="0" presId="urn:microsoft.com/office/officeart/2005/8/layout/hierarchy3"/>
    <dgm:cxn modelId="{34F85C12-5DCF-0A4C-AD9C-0AEFF934843A}" type="presParOf" srcId="{4E75E84F-AA01-474E-AEEF-76BF8059B617}" destId="{6C19E752-C1B7-4A44-B43B-181B7F048A94}"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235AD0-C85A-614E-837A-00787CCA1BD6}"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95E84AB9-4DD9-444C-86BC-CAAF7A1DAE1E}">
      <dgm:prSet custT="1"/>
      <dgm:spPr/>
      <dgm:t>
        <a:bodyPr/>
        <a:lstStyle/>
        <a:p>
          <a:r>
            <a:rPr lang="en-US" sz="2000" dirty="0"/>
            <a:t>Reduce the misperceptions around participation risk</a:t>
          </a:r>
        </a:p>
      </dgm:t>
    </dgm:pt>
    <dgm:pt modelId="{F5D39E09-0B74-8C44-8C6F-69293818B171}" type="parTrans" cxnId="{3E8E18B6-668C-7147-81EA-C4B4A11C48BB}">
      <dgm:prSet/>
      <dgm:spPr/>
      <dgm:t>
        <a:bodyPr/>
        <a:lstStyle/>
        <a:p>
          <a:endParaRPr lang="en-US"/>
        </a:p>
      </dgm:t>
    </dgm:pt>
    <dgm:pt modelId="{0B263440-F9A7-C245-92A3-E32BD3F5AB50}" type="sibTrans" cxnId="{3E8E18B6-668C-7147-81EA-C4B4A11C48BB}">
      <dgm:prSet/>
      <dgm:spPr/>
      <dgm:t>
        <a:bodyPr/>
        <a:lstStyle/>
        <a:p>
          <a:endParaRPr lang="en-US"/>
        </a:p>
      </dgm:t>
    </dgm:pt>
    <dgm:pt modelId="{75B8BB8F-19A0-0243-931F-0D687668B215}">
      <dgm:prSet custT="1"/>
      <dgm:spPr>
        <a:ln>
          <a:solidFill>
            <a:schemeClr val="accent1">
              <a:lumMod val="40000"/>
              <a:lumOff val="60000"/>
            </a:schemeClr>
          </a:solidFill>
        </a:ln>
      </dgm:spPr>
      <dgm:t>
        <a:bodyPr/>
        <a:lstStyle/>
        <a:p>
          <a:r>
            <a:rPr lang="en-US" sz="1800" i="0" dirty="0">
              <a:solidFill>
                <a:schemeClr val="tx2"/>
              </a:solidFill>
              <a:latin typeface="+mj-lt"/>
            </a:rPr>
            <a:t>Description of research process</a:t>
          </a:r>
        </a:p>
      </dgm:t>
    </dgm:pt>
    <dgm:pt modelId="{3FD54C01-024A-754C-A85C-5621769B1DC0}" type="parTrans" cxnId="{374057E6-8E59-7544-BD73-A33055FEBE7F}">
      <dgm:prSet/>
      <dgm:spPr/>
      <dgm:t>
        <a:bodyPr/>
        <a:lstStyle/>
        <a:p>
          <a:endParaRPr lang="en-US"/>
        </a:p>
      </dgm:t>
    </dgm:pt>
    <dgm:pt modelId="{8C7F96F6-1061-1B41-B508-8CD964424AEC}" type="sibTrans" cxnId="{374057E6-8E59-7544-BD73-A33055FEBE7F}">
      <dgm:prSet/>
      <dgm:spPr/>
      <dgm:t>
        <a:bodyPr/>
        <a:lstStyle/>
        <a:p>
          <a:endParaRPr lang="en-US"/>
        </a:p>
      </dgm:t>
    </dgm:pt>
    <dgm:pt modelId="{BFCF87D6-79BB-C740-8D97-59FC73B4FBCD}">
      <dgm:prSet custT="1"/>
      <dgm:spPr>
        <a:ln>
          <a:solidFill>
            <a:schemeClr val="accent1">
              <a:lumMod val="40000"/>
              <a:lumOff val="60000"/>
            </a:schemeClr>
          </a:solidFill>
        </a:ln>
      </dgm:spPr>
      <dgm:t>
        <a:bodyPr/>
        <a:lstStyle/>
        <a:p>
          <a:r>
            <a:rPr lang="en-US" sz="1800" i="0" dirty="0">
              <a:solidFill>
                <a:schemeClr val="tx2"/>
              </a:solidFill>
              <a:latin typeface="+mj-lt"/>
            </a:rPr>
            <a:t>Benefits of participation</a:t>
          </a:r>
        </a:p>
      </dgm:t>
    </dgm:pt>
    <dgm:pt modelId="{59E4A102-D6B6-EB46-A287-EE2CF926CE10}" type="parTrans" cxnId="{3C425B04-85CC-A546-AEEE-A49AE6790744}">
      <dgm:prSet/>
      <dgm:spPr/>
      <dgm:t>
        <a:bodyPr/>
        <a:lstStyle/>
        <a:p>
          <a:endParaRPr lang="en-US"/>
        </a:p>
      </dgm:t>
    </dgm:pt>
    <dgm:pt modelId="{13D4A6CA-834C-BD47-8C45-07897BB1F16A}" type="sibTrans" cxnId="{3C425B04-85CC-A546-AEEE-A49AE6790744}">
      <dgm:prSet/>
      <dgm:spPr/>
      <dgm:t>
        <a:bodyPr/>
        <a:lstStyle/>
        <a:p>
          <a:endParaRPr lang="en-US"/>
        </a:p>
      </dgm:t>
    </dgm:pt>
    <dgm:pt modelId="{64C32A5B-E4DB-6D42-9B7D-7F81F59DB880}">
      <dgm:prSet/>
      <dgm:spPr>
        <a:ln>
          <a:solidFill>
            <a:schemeClr val="accent1">
              <a:lumMod val="40000"/>
              <a:lumOff val="60000"/>
            </a:schemeClr>
          </a:solidFill>
        </a:ln>
      </dgm:spPr>
      <dgm:t>
        <a:bodyPr/>
        <a:lstStyle/>
        <a:p>
          <a:endParaRPr lang="en-US" sz="1600" dirty="0"/>
        </a:p>
      </dgm:t>
    </dgm:pt>
    <dgm:pt modelId="{6F74B14E-4E93-264D-A6B2-A237FE3F8829}" type="parTrans" cxnId="{2B36D255-5B69-3C41-B3C4-7454800F1194}">
      <dgm:prSet/>
      <dgm:spPr/>
      <dgm:t>
        <a:bodyPr/>
        <a:lstStyle/>
        <a:p>
          <a:endParaRPr lang="en-US"/>
        </a:p>
      </dgm:t>
    </dgm:pt>
    <dgm:pt modelId="{46416D87-7093-0341-85DE-3305BDA2EF02}" type="sibTrans" cxnId="{2B36D255-5B69-3C41-B3C4-7454800F1194}">
      <dgm:prSet/>
      <dgm:spPr/>
      <dgm:t>
        <a:bodyPr/>
        <a:lstStyle/>
        <a:p>
          <a:endParaRPr lang="en-US"/>
        </a:p>
      </dgm:t>
    </dgm:pt>
    <dgm:pt modelId="{A70EC42E-9B13-374A-AF3B-BC010110EC30}">
      <dgm:prSet custT="1"/>
      <dgm:spPr>
        <a:ln>
          <a:solidFill>
            <a:schemeClr val="accent1">
              <a:lumMod val="40000"/>
              <a:lumOff val="60000"/>
            </a:schemeClr>
          </a:solidFill>
        </a:ln>
      </dgm:spPr>
      <dgm:t>
        <a:bodyPr/>
        <a:lstStyle/>
        <a:p>
          <a:endParaRPr lang="en-US" sz="900" i="0" dirty="0">
            <a:solidFill>
              <a:schemeClr val="tx2"/>
            </a:solidFill>
            <a:latin typeface="+mj-lt"/>
          </a:endParaRPr>
        </a:p>
      </dgm:t>
    </dgm:pt>
    <dgm:pt modelId="{FC7688ED-0FB3-0848-BF1C-BC3B88E9CC0E}" type="parTrans" cxnId="{A8D27078-AE3C-184D-9D77-FAA04D8DAA0E}">
      <dgm:prSet/>
      <dgm:spPr/>
      <dgm:t>
        <a:bodyPr/>
        <a:lstStyle/>
        <a:p>
          <a:endParaRPr lang="en-US"/>
        </a:p>
      </dgm:t>
    </dgm:pt>
    <dgm:pt modelId="{63F93E78-7C8B-104F-97F8-BEC8C181801B}" type="sibTrans" cxnId="{A8D27078-AE3C-184D-9D77-FAA04D8DAA0E}">
      <dgm:prSet/>
      <dgm:spPr/>
      <dgm:t>
        <a:bodyPr/>
        <a:lstStyle/>
        <a:p>
          <a:endParaRPr lang="en-US"/>
        </a:p>
      </dgm:t>
    </dgm:pt>
    <dgm:pt modelId="{B84825E1-B86D-344C-96D6-01C9DC6FDD36}">
      <dgm:prSet custT="1"/>
      <dgm:spPr>
        <a:ln>
          <a:solidFill>
            <a:schemeClr val="accent1">
              <a:lumMod val="40000"/>
              <a:lumOff val="60000"/>
            </a:schemeClr>
          </a:solidFill>
        </a:ln>
      </dgm:spPr>
      <dgm:t>
        <a:bodyPr/>
        <a:lstStyle/>
        <a:p>
          <a:r>
            <a:rPr lang="en-US" sz="1800" dirty="0">
              <a:solidFill>
                <a:schemeClr val="tx2"/>
              </a:solidFill>
              <a:latin typeface="+mj-lt"/>
            </a:rPr>
            <a:t>Patient education materials</a:t>
          </a:r>
          <a:endParaRPr lang="en-US" sz="1600" dirty="0">
            <a:solidFill>
              <a:schemeClr val="tx2"/>
            </a:solidFill>
          </a:endParaRPr>
        </a:p>
      </dgm:t>
    </dgm:pt>
    <dgm:pt modelId="{42EDDDB3-5DC5-034D-85A0-8F496A02FDDA}" type="parTrans" cxnId="{52DFD309-23C5-E74A-BBC9-0E8A50E153ED}">
      <dgm:prSet/>
      <dgm:spPr/>
      <dgm:t>
        <a:bodyPr/>
        <a:lstStyle/>
        <a:p>
          <a:endParaRPr lang="en-US"/>
        </a:p>
      </dgm:t>
    </dgm:pt>
    <dgm:pt modelId="{B89CEAC3-D19C-AF43-964D-6A72F99FE0DA}" type="sibTrans" cxnId="{52DFD309-23C5-E74A-BBC9-0E8A50E153ED}">
      <dgm:prSet/>
      <dgm:spPr/>
      <dgm:t>
        <a:bodyPr/>
        <a:lstStyle/>
        <a:p>
          <a:endParaRPr lang="en-US"/>
        </a:p>
      </dgm:t>
    </dgm:pt>
    <dgm:pt modelId="{50034D25-716C-5944-887A-7B729360A191}">
      <dgm:prSet custT="1"/>
      <dgm:spPr>
        <a:ln>
          <a:solidFill>
            <a:schemeClr val="accent1">
              <a:lumMod val="40000"/>
              <a:lumOff val="60000"/>
            </a:schemeClr>
          </a:solidFill>
        </a:ln>
      </dgm:spPr>
      <dgm:t>
        <a:bodyPr/>
        <a:lstStyle/>
        <a:p>
          <a:pPr>
            <a:buChar char="•"/>
          </a:pPr>
          <a:r>
            <a:rPr lang="en-US" sz="1800" dirty="0">
              <a:solidFill>
                <a:schemeClr val="tx2"/>
              </a:solidFill>
              <a:latin typeface="+mj-lt"/>
            </a:rPr>
            <a:t>Leverage social networks to encourage women to participate</a:t>
          </a:r>
          <a:endParaRPr lang="en-US" sz="1800" i="0" dirty="0">
            <a:solidFill>
              <a:schemeClr val="tx2"/>
            </a:solidFill>
            <a:latin typeface="+mj-lt"/>
          </a:endParaRPr>
        </a:p>
      </dgm:t>
    </dgm:pt>
    <dgm:pt modelId="{26DB1CA2-1B53-7C4B-AF37-21A8751C8B11}" type="parTrans" cxnId="{F345575C-D1A0-3641-B149-FDA198176949}">
      <dgm:prSet/>
      <dgm:spPr/>
      <dgm:t>
        <a:bodyPr/>
        <a:lstStyle/>
        <a:p>
          <a:endParaRPr lang="en-US"/>
        </a:p>
      </dgm:t>
    </dgm:pt>
    <dgm:pt modelId="{B70A4265-88EB-9F40-8EA4-20AA6186B79C}" type="sibTrans" cxnId="{F345575C-D1A0-3641-B149-FDA198176949}">
      <dgm:prSet/>
      <dgm:spPr/>
      <dgm:t>
        <a:bodyPr/>
        <a:lstStyle/>
        <a:p>
          <a:endParaRPr lang="en-US"/>
        </a:p>
      </dgm:t>
    </dgm:pt>
    <dgm:pt modelId="{6E8F4A09-9D13-6A47-8E12-3D22C2021B6B}">
      <dgm:prSet custT="1"/>
      <dgm:spPr>
        <a:ln>
          <a:solidFill>
            <a:schemeClr val="accent1">
              <a:lumMod val="40000"/>
              <a:lumOff val="60000"/>
            </a:schemeClr>
          </a:solidFill>
        </a:ln>
      </dgm:spPr>
      <dgm:t>
        <a:bodyPr/>
        <a:lstStyle/>
        <a:p>
          <a:endParaRPr lang="en-US" sz="1800" i="0" dirty="0">
            <a:solidFill>
              <a:schemeClr val="tx2"/>
            </a:solidFill>
            <a:latin typeface="+mj-lt"/>
          </a:endParaRPr>
        </a:p>
      </dgm:t>
    </dgm:pt>
    <dgm:pt modelId="{8D84756D-0F64-6C40-95FB-BAF565CBBDB5}" type="parTrans" cxnId="{440186D0-1967-4F4D-A1AE-41A17D6A6FBB}">
      <dgm:prSet/>
      <dgm:spPr/>
      <dgm:t>
        <a:bodyPr/>
        <a:lstStyle/>
        <a:p>
          <a:endParaRPr lang="en-US"/>
        </a:p>
      </dgm:t>
    </dgm:pt>
    <dgm:pt modelId="{7D921518-C14F-5942-9B23-0B22F3B75EEF}" type="sibTrans" cxnId="{440186D0-1967-4F4D-A1AE-41A17D6A6FBB}">
      <dgm:prSet/>
      <dgm:spPr/>
      <dgm:t>
        <a:bodyPr/>
        <a:lstStyle/>
        <a:p>
          <a:endParaRPr lang="en-US"/>
        </a:p>
      </dgm:t>
    </dgm:pt>
    <dgm:pt modelId="{EFD9625C-6DAE-1844-A847-3C194C40DBFE}">
      <dgm:prSet custT="1"/>
      <dgm:spPr>
        <a:ln>
          <a:solidFill>
            <a:schemeClr val="accent1">
              <a:lumMod val="40000"/>
              <a:lumOff val="60000"/>
            </a:schemeClr>
          </a:solidFill>
        </a:ln>
      </dgm:spPr>
      <dgm:t>
        <a:bodyPr/>
        <a:lstStyle/>
        <a:p>
          <a:pPr>
            <a:buChar char="•"/>
          </a:pPr>
          <a:endParaRPr lang="en-US" sz="1800" i="0" dirty="0">
            <a:solidFill>
              <a:schemeClr val="tx2"/>
            </a:solidFill>
            <a:latin typeface="+mj-lt"/>
          </a:endParaRPr>
        </a:p>
      </dgm:t>
    </dgm:pt>
    <dgm:pt modelId="{404E5BDC-E1EC-5E4B-B2F9-4337FBD9480C}" type="parTrans" cxnId="{5BFDF45B-E513-8B46-8428-F6F78E70DE62}">
      <dgm:prSet/>
      <dgm:spPr/>
      <dgm:t>
        <a:bodyPr/>
        <a:lstStyle/>
        <a:p>
          <a:endParaRPr lang="en-US"/>
        </a:p>
      </dgm:t>
    </dgm:pt>
    <dgm:pt modelId="{E42827A8-3836-3448-8C9A-844A4198390D}" type="sibTrans" cxnId="{5BFDF45B-E513-8B46-8428-F6F78E70DE62}">
      <dgm:prSet/>
      <dgm:spPr/>
      <dgm:t>
        <a:bodyPr/>
        <a:lstStyle/>
        <a:p>
          <a:endParaRPr lang="en-US"/>
        </a:p>
      </dgm:t>
    </dgm:pt>
    <dgm:pt modelId="{579EA585-A434-F149-B6B5-87710186D165}">
      <dgm:prSet custT="1"/>
      <dgm:spPr>
        <a:ln>
          <a:solidFill>
            <a:schemeClr val="accent1">
              <a:lumMod val="40000"/>
              <a:lumOff val="60000"/>
            </a:schemeClr>
          </a:solidFill>
        </a:ln>
      </dgm:spPr>
      <dgm:t>
        <a:bodyPr/>
        <a:lstStyle/>
        <a:p>
          <a:pPr>
            <a:buChar char="•"/>
          </a:pPr>
          <a:r>
            <a:rPr lang="en-US" sz="1800" dirty="0">
              <a:solidFill>
                <a:schemeClr val="tx2"/>
              </a:solidFill>
              <a:latin typeface="+mj-lt"/>
            </a:rPr>
            <a:t>Tools to for patients to find research opportunities</a:t>
          </a:r>
          <a:endParaRPr lang="en-US" sz="1800" i="0" dirty="0">
            <a:solidFill>
              <a:schemeClr val="tx2"/>
            </a:solidFill>
            <a:latin typeface="+mj-lt"/>
          </a:endParaRPr>
        </a:p>
      </dgm:t>
    </dgm:pt>
    <dgm:pt modelId="{E6F8C702-0072-9C49-8454-4B8A1EAA9E5F}" type="sibTrans" cxnId="{C81D38FE-087C-A741-A9BA-9141BCD94361}">
      <dgm:prSet/>
      <dgm:spPr/>
      <dgm:t>
        <a:bodyPr/>
        <a:lstStyle/>
        <a:p>
          <a:endParaRPr lang="en-US"/>
        </a:p>
      </dgm:t>
    </dgm:pt>
    <dgm:pt modelId="{FCA9BA36-002B-3D42-816D-901780270039}" type="parTrans" cxnId="{C81D38FE-087C-A741-A9BA-9141BCD94361}">
      <dgm:prSet/>
      <dgm:spPr/>
      <dgm:t>
        <a:bodyPr/>
        <a:lstStyle/>
        <a:p>
          <a:endParaRPr lang="en-US"/>
        </a:p>
      </dgm:t>
    </dgm:pt>
    <dgm:pt modelId="{C5AAC045-BAC1-FC46-9012-7FA9ED40EE6E}">
      <dgm:prSet custT="1"/>
      <dgm:spPr>
        <a:ln>
          <a:solidFill>
            <a:schemeClr val="accent1">
              <a:lumMod val="40000"/>
              <a:lumOff val="60000"/>
            </a:schemeClr>
          </a:solidFill>
        </a:ln>
      </dgm:spPr>
      <dgm:t>
        <a:bodyPr/>
        <a:lstStyle/>
        <a:p>
          <a:endParaRPr lang="en-US" sz="1600" dirty="0"/>
        </a:p>
      </dgm:t>
    </dgm:pt>
    <dgm:pt modelId="{3318E9FF-A084-DD44-ADD2-B87C11A24254}" type="parTrans" cxnId="{DE8DE84E-B2A1-B641-A8C6-3E8AFEEEEB43}">
      <dgm:prSet/>
      <dgm:spPr/>
      <dgm:t>
        <a:bodyPr/>
        <a:lstStyle/>
        <a:p>
          <a:endParaRPr lang="en-US"/>
        </a:p>
      </dgm:t>
    </dgm:pt>
    <dgm:pt modelId="{E6398B5D-164F-0248-8048-FD30B3DAEAB2}" type="sibTrans" cxnId="{DE8DE84E-B2A1-B641-A8C6-3E8AFEEEEB43}">
      <dgm:prSet/>
      <dgm:spPr/>
      <dgm:t>
        <a:bodyPr/>
        <a:lstStyle/>
        <a:p>
          <a:endParaRPr lang="en-US"/>
        </a:p>
      </dgm:t>
    </dgm:pt>
    <dgm:pt modelId="{6B915B31-8BD0-9147-ACB6-29E1A60CDA28}" type="pres">
      <dgm:prSet presAssocID="{E5235AD0-C85A-614E-837A-00787CCA1BD6}" presName="linear" presStyleCnt="0">
        <dgm:presLayoutVars>
          <dgm:animLvl val="lvl"/>
          <dgm:resizeHandles val="exact"/>
        </dgm:presLayoutVars>
      </dgm:prSet>
      <dgm:spPr/>
    </dgm:pt>
    <dgm:pt modelId="{F4B944E4-A317-5B4D-A776-CB3677125B62}" type="pres">
      <dgm:prSet presAssocID="{95E84AB9-4DD9-444C-86BC-CAAF7A1DAE1E}" presName="parentText" presStyleLbl="node1" presStyleIdx="0" presStyleCnt="1" custLinFactNeighborX="0" custLinFactNeighborY="-41718">
        <dgm:presLayoutVars>
          <dgm:chMax val="0"/>
          <dgm:bulletEnabled val="1"/>
        </dgm:presLayoutVars>
      </dgm:prSet>
      <dgm:spPr/>
    </dgm:pt>
    <dgm:pt modelId="{0368CDB6-0E18-CC41-9C8F-C6975B091868}" type="pres">
      <dgm:prSet presAssocID="{95E84AB9-4DD9-444C-86BC-CAAF7A1DAE1E}" presName="childText" presStyleLbl="revTx" presStyleIdx="0" presStyleCnt="1">
        <dgm:presLayoutVars>
          <dgm:bulletEnabled val="1"/>
        </dgm:presLayoutVars>
      </dgm:prSet>
      <dgm:spPr/>
    </dgm:pt>
  </dgm:ptLst>
  <dgm:cxnLst>
    <dgm:cxn modelId="{C66E2C04-E926-0E4C-8675-32E89D514A92}" type="presOf" srcId="{E5235AD0-C85A-614E-837A-00787CCA1BD6}" destId="{6B915B31-8BD0-9147-ACB6-29E1A60CDA28}" srcOrd="0" destOrd="0" presId="urn:microsoft.com/office/officeart/2005/8/layout/vList2"/>
    <dgm:cxn modelId="{3C425B04-85CC-A546-AEEE-A49AE6790744}" srcId="{A70EC42E-9B13-374A-AF3B-BC010110EC30}" destId="{BFCF87D6-79BB-C740-8D97-59FC73B4FBCD}" srcOrd="1" destOrd="0" parTransId="{59E4A102-D6B6-EB46-A287-EE2CF926CE10}" sibTransId="{13D4A6CA-834C-BD47-8C45-07897BB1F16A}"/>
    <dgm:cxn modelId="{52DFD309-23C5-E74A-BBC9-0E8A50E153ED}" srcId="{95E84AB9-4DD9-444C-86BC-CAAF7A1DAE1E}" destId="{B84825E1-B86D-344C-96D6-01C9DC6FDD36}" srcOrd="1" destOrd="0" parTransId="{42EDDDB3-5DC5-034D-85A0-8F496A02FDDA}" sibTransId="{B89CEAC3-D19C-AF43-964D-6A72F99FE0DA}"/>
    <dgm:cxn modelId="{6666A01C-BF70-864C-BFFF-E346DBD1D8F3}" type="presOf" srcId="{B84825E1-B86D-344C-96D6-01C9DC6FDD36}" destId="{0368CDB6-0E18-CC41-9C8F-C6975B091868}" srcOrd="0" destOrd="1" presId="urn:microsoft.com/office/officeart/2005/8/layout/vList2"/>
    <dgm:cxn modelId="{B030E22B-C4D5-B84F-BD3C-7B1395BA8F52}" type="presOf" srcId="{A70EC42E-9B13-374A-AF3B-BC010110EC30}" destId="{0368CDB6-0E18-CC41-9C8F-C6975B091868}" srcOrd="0" destOrd="2" presId="urn:microsoft.com/office/officeart/2005/8/layout/vList2"/>
    <dgm:cxn modelId="{42631932-6742-0F4F-94FF-8ED9BB2CFC3C}" type="presOf" srcId="{75B8BB8F-19A0-0243-931F-0D687668B215}" destId="{0368CDB6-0E18-CC41-9C8F-C6975B091868}" srcOrd="0" destOrd="3" presId="urn:microsoft.com/office/officeart/2005/8/layout/vList2"/>
    <dgm:cxn modelId="{5BFDF45B-E513-8B46-8428-F6F78E70DE62}" srcId="{95E84AB9-4DD9-444C-86BC-CAAF7A1DAE1E}" destId="{EFD9625C-6DAE-1844-A847-3C194C40DBFE}" srcOrd="4" destOrd="0" parTransId="{404E5BDC-E1EC-5E4B-B2F9-4337FBD9480C}" sibTransId="{E42827A8-3836-3448-8C9A-844A4198390D}"/>
    <dgm:cxn modelId="{F345575C-D1A0-3641-B149-FDA198176949}" srcId="{95E84AB9-4DD9-444C-86BC-CAAF7A1DAE1E}" destId="{50034D25-716C-5944-887A-7B729360A191}" srcOrd="3" destOrd="0" parTransId="{26DB1CA2-1B53-7C4B-AF37-21A8751C8B11}" sibTransId="{B70A4265-88EB-9F40-8EA4-20AA6186B79C}"/>
    <dgm:cxn modelId="{DE8DE84E-B2A1-B641-A8C6-3E8AFEEEEB43}" srcId="{95E84AB9-4DD9-444C-86BC-CAAF7A1DAE1E}" destId="{C5AAC045-BAC1-FC46-9012-7FA9ED40EE6E}" srcOrd="0" destOrd="0" parTransId="{3318E9FF-A084-DD44-ADD2-B87C11A24254}" sibTransId="{E6398B5D-164F-0248-8048-FD30B3DAEAB2}"/>
    <dgm:cxn modelId="{C3276D6F-878C-4F4B-BA82-8C0B95C879E4}" type="presOf" srcId="{EFD9625C-6DAE-1844-A847-3C194C40DBFE}" destId="{0368CDB6-0E18-CC41-9C8F-C6975B091868}" srcOrd="0" destOrd="7" presId="urn:microsoft.com/office/officeart/2005/8/layout/vList2"/>
    <dgm:cxn modelId="{5FF37172-708B-1142-946F-14BCFAAA41A5}" type="presOf" srcId="{64C32A5B-E4DB-6D42-9B7D-7F81F59DB880}" destId="{0368CDB6-0E18-CC41-9C8F-C6975B091868}" srcOrd="0" destOrd="9" presId="urn:microsoft.com/office/officeart/2005/8/layout/vList2"/>
    <dgm:cxn modelId="{2B36D255-5B69-3C41-B3C4-7454800F1194}" srcId="{95E84AB9-4DD9-444C-86BC-CAAF7A1DAE1E}" destId="{64C32A5B-E4DB-6D42-9B7D-7F81F59DB880}" srcOrd="6" destOrd="0" parTransId="{6F74B14E-4E93-264D-A6B2-A237FE3F8829}" sibTransId="{46416D87-7093-0341-85DE-3305BDA2EF02}"/>
    <dgm:cxn modelId="{A8D27078-AE3C-184D-9D77-FAA04D8DAA0E}" srcId="{95E84AB9-4DD9-444C-86BC-CAAF7A1DAE1E}" destId="{A70EC42E-9B13-374A-AF3B-BC010110EC30}" srcOrd="2" destOrd="0" parTransId="{FC7688ED-0FB3-0848-BF1C-BC3B88E9CC0E}" sibTransId="{63F93E78-7C8B-104F-97F8-BEC8C181801B}"/>
    <dgm:cxn modelId="{43FF2B97-1D73-8C4E-BE5F-328744D31E6D}" type="presOf" srcId="{BFCF87D6-79BB-C740-8D97-59FC73B4FBCD}" destId="{0368CDB6-0E18-CC41-9C8F-C6975B091868}" srcOrd="0" destOrd="4" presId="urn:microsoft.com/office/officeart/2005/8/layout/vList2"/>
    <dgm:cxn modelId="{BAB4A7A0-D8FB-024B-8BC5-D033952AA742}" type="presOf" srcId="{C5AAC045-BAC1-FC46-9012-7FA9ED40EE6E}" destId="{0368CDB6-0E18-CC41-9C8F-C6975B091868}" srcOrd="0" destOrd="0" presId="urn:microsoft.com/office/officeart/2005/8/layout/vList2"/>
    <dgm:cxn modelId="{9A8F89AF-A9A7-3D4F-A5C5-FAD6C4E72244}" type="presOf" srcId="{579EA585-A434-F149-B6B5-87710186D165}" destId="{0368CDB6-0E18-CC41-9C8F-C6975B091868}" srcOrd="0" destOrd="8" presId="urn:microsoft.com/office/officeart/2005/8/layout/vList2"/>
    <dgm:cxn modelId="{3E8E18B6-668C-7147-81EA-C4B4A11C48BB}" srcId="{E5235AD0-C85A-614E-837A-00787CCA1BD6}" destId="{95E84AB9-4DD9-444C-86BC-CAAF7A1DAE1E}" srcOrd="0" destOrd="0" parTransId="{F5D39E09-0B74-8C44-8C6F-69293818B171}" sibTransId="{0B263440-F9A7-C245-92A3-E32BD3F5AB50}"/>
    <dgm:cxn modelId="{EC70FFB9-2064-B349-A278-645AF06DCD19}" type="presOf" srcId="{95E84AB9-4DD9-444C-86BC-CAAF7A1DAE1E}" destId="{F4B944E4-A317-5B4D-A776-CB3677125B62}" srcOrd="0" destOrd="0" presId="urn:microsoft.com/office/officeart/2005/8/layout/vList2"/>
    <dgm:cxn modelId="{440186D0-1967-4F4D-A1AE-41A17D6A6FBB}" srcId="{A70EC42E-9B13-374A-AF3B-BC010110EC30}" destId="{6E8F4A09-9D13-6A47-8E12-3D22C2021B6B}" srcOrd="2" destOrd="0" parTransId="{8D84756D-0F64-6C40-95FB-BAF565CBBDB5}" sibTransId="{7D921518-C14F-5942-9B23-0B22F3B75EEF}"/>
    <dgm:cxn modelId="{14AAEFDC-72DD-3E46-AED7-E58E4935BC0D}" type="presOf" srcId="{50034D25-716C-5944-887A-7B729360A191}" destId="{0368CDB6-0E18-CC41-9C8F-C6975B091868}" srcOrd="0" destOrd="6" presId="urn:microsoft.com/office/officeart/2005/8/layout/vList2"/>
    <dgm:cxn modelId="{374057E6-8E59-7544-BD73-A33055FEBE7F}" srcId="{A70EC42E-9B13-374A-AF3B-BC010110EC30}" destId="{75B8BB8F-19A0-0243-931F-0D687668B215}" srcOrd="0" destOrd="0" parTransId="{3FD54C01-024A-754C-A85C-5621769B1DC0}" sibTransId="{8C7F96F6-1061-1B41-B508-8CD964424AEC}"/>
    <dgm:cxn modelId="{194DB1F1-1753-CB48-B8E8-73221173CE9A}" type="presOf" srcId="{6E8F4A09-9D13-6A47-8E12-3D22C2021B6B}" destId="{0368CDB6-0E18-CC41-9C8F-C6975B091868}" srcOrd="0" destOrd="5" presId="urn:microsoft.com/office/officeart/2005/8/layout/vList2"/>
    <dgm:cxn modelId="{C81D38FE-087C-A741-A9BA-9141BCD94361}" srcId="{95E84AB9-4DD9-444C-86BC-CAAF7A1DAE1E}" destId="{579EA585-A434-F149-B6B5-87710186D165}" srcOrd="5" destOrd="0" parTransId="{FCA9BA36-002B-3D42-816D-901780270039}" sibTransId="{E6F8C702-0072-9C49-8454-4B8A1EAA9E5F}"/>
    <dgm:cxn modelId="{C729A04D-EACC-5441-9A82-F17CAFBF70ED}" type="presParOf" srcId="{6B915B31-8BD0-9147-ACB6-29E1A60CDA28}" destId="{F4B944E4-A317-5B4D-A776-CB3677125B62}" srcOrd="0" destOrd="0" presId="urn:microsoft.com/office/officeart/2005/8/layout/vList2"/>
    <dgm:cxn modelId="{924CE889-ECBA-0F42-8D73-26FD48B9E0FC}" type="presParOf" srcId="{6B915B31-8BD0-9147-ACB6-29E1A60CDA28}" destId="{0368CDB6-0E18-CC41-9C8F-C6975B091868}"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D60269D-DA3B-CD4B-BD80-012A61DDB0F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520C187-2170-D841-8F97-3A08FACD952F}">
      <dgm:prSet/>
      <dgm:spPr/>
      <dgm:t>
        <a:bodyPr anchor="ctr"/>
        <a:lstStyle/>
        <a:p>
          <a:r>
            <a:rPr lang="en-US" dirty="0">
              <a:solidFill>
                <a:schemeClr val="tx2"/>
              </a:solidFill>
            </a:rPr>
            <a:t>Fewer required follow-up visits</a:t>
          </a:r>
        </a:p>
      </dgm:t>
    </dgm:pt>
    <dgm:pt modelId="{136D17A9-95A5-2648-A6E0-ED19529E6EB6}" type="parTrans" cxnId="{9831BFB4-D11B-C542-8755-D36DE91028D4}">
      <dgm:prSet/>
      <dgm:spPr/>
      <dgm:t>
        <a:bodyPr/>
        <a:lstStyle/>
        <a:p>
          <a:endParaRPr lang="en-US">
            <a:solidFill>
              <a:schemeClr val="tx2"/>
            </a:solidFill>
          </a:endParaRPr>
        </a:p>
      </dgm:t>
    </dgm:pt>
    <dgm:pt modelId="{E454533A-EBAA-3C4F-90A8-0912B9BAD3B8}" type="sibTrans" cxnId="{9831BFB4-D11B-C542-8755-D36DE91028D4}">
      <dgm:prSet/>
      <dgm:spPr/>
      <dgm:t>
        <a:bodyPr/>
        <a:lstStyle/>
        <a:p>
          <a:endParaRPr lang="en-US">
            <a:solidFill>
              <a:schemeClr val="tx2"/>
            </a:solidFill>
          </a:endParaRPr>
        </a:p>
      </dgm:t>
    </dgm:pt>
    <dgm:pt modelId="{9D043A54-4B01-4949-9544-BC9D9383A71B}">
      <dgm:prSet/>
      <dgm:spPr/>
      <dgm:t>
        <a:bodyPr anchor="ctr"/>
        <a:lstStyle/>
        <a:p>
          <a:r>
            <a:rPr lang="en-US" dirty="0">
              <a:solidFill>
                <a:schemeClr val="tx2"/>
              </a:solidFill>
            </a:rPr>
            <a:t>Phone or online  follow-up</a:t>
          </a:r>
        </a:p>
      </dgm:t>
    </dgm:pt>
    <dgm:pt modelId="{8F8D7ACA-1F50-E14C-AC7F-83C200458A4E}" type="parTrans" cxnId="{CAF3B0A4-5C3E-1F45-BABF-F02514E47193}">
      <dgm:prSet/>
      <dgm:spPr/>
      <dgm:t>
        <a:bodyPr/>
        <a:lstStyle/>
        <a:p>
          <a:endParaRPr lang="en-US">
            <a:solidFill>
              <a:schemeClr val="tx2"/>
            </a:solidFill>
          </a:endParaRPr>
        </a:p>
      </dgm:t>
    </dgm:pt>
    <dgm:pt modelId="{5C8673DB-4CE3-D24B-86C7-383D52114932}" type="sibTrans" cxnId="{CAF3B0A4-5C3E-1F45-BABF-F02514E47193}">
      <dgm:prSet/>
      <dgm:spPr/>
      <dgm:t>
        <a:bodyPr/>
        <a:lstStyle/>
        <a:p>
          <a:endParaRPr lang="en-US">
            <a:solidFill>
              <a:schemeClr val="tx2"/>
            </a:solidFill>
          </a:endParaRPr>
        </a:p>
      </dgm:t>
    </dgm:pt>
    <dgm:pt modelId="{C91AA28C-0539-DA47-8593-794B297A8BE9}">
      <dgm:prSet/>
      <dgm:spPr/>
      <dgm:t>
        <a:bodyPr anchor="ctr"/>
        <a:lstStyle/>
        <a:p>
          <a:r>
            <a:rPr lang="en-US" dirty="0">
              <a:solidFill>
                <a:schemeClr val="tx2"/>
              </a:solidFill>
            </a:rPr>
            <a:t>Home visits</a:t>
          </a:r>
        </a:p>
      </dgm:t>
    </dgm:pt>
    <dgm:pt modelId="{C03E8F99-11DD-CB43-A2A1-8CC709547896}" type="parTrans" cxnId="{D028E2F3-954F-9346-9B5C-55C717EDEB26}">
      <dgm:prSet/>
      <dgm:spPr/>
      <dgm:t>
        <a:bodyPr/>
        <a:lstStyle/>
        <a:p>
          <a:endParaRPr lang="en-US">
            <a:solidFill>
              <a:schemeClr val="tx2"/>
            </a:solidFill>
          </a:endParaRPr>
        </a:p>
      </dgm:t>
    </dgm:pt>
    <dgm:pt modelId="{989B7550-B2B8-8E4F-A569-4909E6CFDE43}" type="sibTrans" cxnId="{D028E2F3-954F-9346-9B5C-55C717EDEB26}">
      <dgm:prSet/>
      <dgm:spPr/>
      <dgm:t>
        <a:bodyPr/>
        <a:lstStyle/>
        <a:p>
          <a:endParaRPr lang="en-US">
            <a:solidFill>
              <a:schemeClr val="tx2"/>
            </a:solidFill>
          </a:endParaRPr>
        </a:p>
      </dgm:t>
    </dgm:pt>
    <dgm:pt modelId="{292D21F3-9246-E844-9A56-5CA740C803BE}">
      <dgm:prSet/>
      <dgm:spPr/>
      <dgm:t>
        <a:bodyPr anchor="ctr"/>
        <a:lstStyle/>
        <a:p>
          <a:r>
            <a:rPr lang="en-US" dirty="0">
              <a:solidFill>
                <a:schemeClr val="tx2"/>
              </a:solidFill>
            </a:rPr>
            <a:t>Allowing primary care to complete follow-up</a:t>
          </a:r>
        </a:p>
      </dgm:t>
    </dgm:pt>
    <dgm:pt modelId="{8DCD0262-AC3B-C84A-A9DE-833A287C64E8}" type="parTrans" cxnId="{BCA52545-42F5-C54D-9B8C-4286569FC4BD}">
      <dgm:prSet/>
      <dgm:spPr/>
      <dgm:t>
        <a:bodyPr/>
        <a:lstStyle/>
        <a:p>
          <a:endParaRPr lang="en-US">
            <a:solidFill>
              <a:schemeClr val="tx2"/>
            </a:solidFill>
          </a:endParaRPr>
        </a:p>
      </dgm:t>
    </dgm:pt>
    <dgm:pt modelId="{BF41B6E5-AEEB-1140-91F0-7DC0BCD5D41D}" type="sibTrans" cxnId="{BCA52545-42F5-C54D-9B8C-4286569FC4BD}">
      <dgm:prSet/>
      <dgm:spPr/>
      <dgm:t>
        <a:bodyPr/>
        <a:lstStyle/>
        <a:p>
          <a:endParaRPr lang="en-US">
            <a:solidFill>
              <a:schemeClr val="tx2"/>
            </a:solidFill>
          </a:endParaRPr>
        </a:p>
      </dgm:t>
    </dgm:pt>
    <dgm:pt modelId="{67BBCCD5-68B7-E94B-BBFD-427B9D4517D2}">
      <dgm:prSet/>
      <dgm:spPr/>
      <dgm:t>
        <a:bodyPr anchor="ctr"/>
        <a:lstStyle/>
        <a:p>
          <a:r>
            <a:rPr lang="en-US" dirty="0">
              <a:solidFill>
                <a:schemeClr val="tx2"/>
              </a:solidFill>
            </a:rPr>
            <a:t>Request transportation reimbursement from </a:t>
          </a:r>
          <a:br>
            <a:rPr lang="en-US" dirty="0">
              <a:solidFill>
                <a:schemeClr val="tx2"/>
              </a:solidFill>
            </a:rPr>
          </a:br>
          <a:r>
            <a:rPr lang="en-US" dirty="0">
              <a:solidFill>
                <a:schemeClr val="tx2"/>
              </a:solidFill>
            </a:rPr>
            <a:t>trial sponsor</a:t>
          </a:r>
        </a:p>
      </dgm:t>
    </dgm:pt>
    <dgm:pt modelId="{EB93DA01-6773-B544-9BB0-80AD20737DEA}" type="parTrans" cxnId="{E412A8F1-7F4B-8348-B6E1-962EAAF2C9C4}">
      <dgm:prSet/>
      <dgm:spPr/>
      <dgm:t>
        <a:bodyPr/>
        <a:lstStyle/>
        <a:p>
          <a:endParaRPr lang="en-US">
            <a:solidFill>
              <a:schemeClr val="tx2"/>
            </a:solidFill>
          </a:endParaRPr>
        </a:p>
      </dgm:t>
    </dgm:pt>
    <dgm:pt modelId="{7663B74A-4A0F-3D40-B81F-F761757A77A6}" type="sibTrans" cxnId="{E412A8F1-7F4B-8348-B6E1-962EAAF2C9C4}">
      <dgm:prSet/>
      <dgm:spPr/>
      <dgm:t>
        <a:bodyPr/>
        <a:lstStyle/>
        <a:p>
          <a:endParaRPr lang="en-US">
            <a:solidFill>
              <a:schemeClr val="tx2"/>
            </a:solidFill>
          </a:endParaRPr>
        </a:p>
      </dgm:t>
    </dgm:pt>
    <dgm:pt modelId="{6F814B7E-35D1-8B49-B98A-A778E3609E02}">
      <dgm:prSet/>
      <dgm:spPr/>
      <dgm:t>
        <a:bodyPr anchor="ctr"/>
        <a:lstStyle/>
        <a:p>
          <a:r>
            <a:rPr lang="en-US" dirty="0">
              <a:solidFill>
                <a:schemeClr val="tx2"/>
              </a:solidFill>
            </a:rPr>
            <a:t>Weekend hours for required follow-up</a:t>
          </a:r>
        </a:p>
      </dgm:t>
    </dgm:pt>
    <dgm:pt modelId="{E9C9633B-C196-2D41-A1D8-0077BE20E5AE}" type="parTrans" cxnId="{46644434-BEA3-454C-B27E-E1146392669E}">
      <dgm:prSet/>
      <dgm:spPr/>
      <dgm:t>
        <a:bodyPr/>
        <a:lstStyle/>
        <a:p>
          <a:endParaRPr lang="en-US">
            <a:solidFill>
              <a:schemeClr val="tx2"/>
            </a:solidFill>
          </a:endParaRPr>
        </a:p>
      </dgm:t>
    </dgm:pt>
    <dgm:pt modelId="{FA720152-BCF7-FB40-B034-1D67FA3889EE}" type="sibTrans" cxnId="{46644434-BEA3-454C-B27E-E1146392669E}">
      <dgm:prSet/>
      <dgm:spPr/>
      <dgm:t>
        <a:bodyPr/>
        <a:lstStyle/>
        <a:p>
          <a:endParaRPr lang="en-US">
            <a:solidFill>
              <a:schemeClr val="tx2"/>
            </a:solidFill>
          </a:endParaRPr>
        </a:p>
      </dgm:t>
    </dgm:pt>
    <dgm:pt modelId="{7EA49A93-0F4A-FE45-B3F9-1862DEA05A5D}">
      <dgm:prSet/>
      <dgm:spPr/>
      <dgm:t>
        <a:bodyPr/>
        <a:lstStyle/>
        <a:p>
          <a:endParaRPr lang="en-US" dirty="0">
            <a:solidFill>
              <a:schemeClr val="tx2"/>
            </a:solidFill>
          </a:endParaRPr>
        </a:p>
      </dgm:t>
    </dgm:pt>
    <dgm:pt modelId="{D37492CC-D7D0-584C-8D9F-8417B54DEE28}" type="parTrans" cxnId="{B19530AC-C7B7-D141-AB87-D411024DDB1B}">
      <dgm:prSet/>
      <dgm:spPr/>
      <dgm:t>
        <a:bodyPr/>
        <a:lstStyle/>
        <a:p>
          <a:endParaRPr lang="en-US">
            <a:solidFill>
              <a:schemeClr val="tx2"/>
            </a:solidFill>
          </a:endParaRPr>
        </a:p>
      </dgm:t>
    </dgm:pt>
    <dgm:pt modelId="{D2EF961F-884D-0044-A0A3-D93D514F4062}" type="sibTrans" cxnId="{B19530AC-C7B7-D141-AB87-D411024DDB1B}">
      <dgm:prSet/>
      <dgm:spPr/>
      <dgm:t>
        <a:bodyPr/>
        <a:lstStyle/>
        <a:p>
          <a:endParaRPr lang="en-US">
            <a:solidFill>
              <a:schemeClr val="tx2"/>
            </a:solidFill>
          </a:endParaRPr>
        </a:p>
      </dgm:t>
    </dgm:pt>
    <dgm:pt modelId="{7B294F86-B01A-9342-9784-DB0811253886}">
      <dgm:prSet/>
      <dgm:spPr/>
      <dgm:t>
        <a:bodyPr/>
        <a:lstStyle/>
        <a:p>
          <a:endParaRPr lang="en-US" dirty="0">
            <a:solidFill>
              <a:schemeClr val="tx2"/>
            </a:solidFill>
          </a:endParaRPr>
        </a:p>
      </dgm:t>
    </dgm:pt>
    <dgm:pt modelId="{3438CCC3-1862-8345-A9E7-BD40A859F1A5}" type="parTrans" cxnId="{850AC196-2180-A143-84CA-5DC2F3167C6F}">
      <dgm:prSet/>
      <dgm:spPr/>
      <dgm:t>
        <a:bodyPr/>
        <a:lstStyle/>
        <a:p>
          <a:endParaRPr lang="en-US">
            <a:solidFill>
              <a:schemeClr val="tx2"/>
            </a:solidFill>
          </a:endParaRPr>
        </a:p>
      </dgm:t>
    </dgm:pt>
    <dgm:pt modelId="{8A74629B-E4CA-D940-B30A-4086B9685115}" type="sibTrans" cxnId="{850AC196-2180-A143-84CA-5DC2F3167C6F}">
      <dgm:prSet/>
      <dgm:spPr/>
      <dgm:t>
        <a:bodyPr/>
        <a:lstStyle/>
        <a:p>
          <a:endParaRPr lang="en-US">
            <a:solidFill>
              <a:schemeClr val="tx2"/>
            </a:solidFill>
          </a:endParaRPr>
        </a:p>
      </dgm:t>
    </dgm:pt>
    <dgm:pt modelId="{BDF4DECA-A7F1-704D-AB34-7E433C9394D7}">
      <dgm:prSet/>
      <dgm:spPr/>
      <dgm:t>
        <a:bodyPr/>
        <a:lstStyle/>
        <a:p>
          <a:endParaRPr lang="en-US" dirty="0">
            <a:solidFill>
              <a:schemeClr val="tx2"/>
            </a:solidFill>
          </a:endParaRPr>
        </a:p>
      </dgm:t>
    </dgm:pt>
    <dgm:pt modelId="{F377CBA6-F596-4843-B70E-7124F8CB275D}" type="parTrans" cxnId="{4177D281-885E-B94F-B28B-17613AEEF058}">
      <dgm:prSet/>
      <dgm:spPr/>
      <dgm:t>
        <a:bodyPr/>
        <a:lstStyle/>
        <a:p>
          <a:endParaRPr lang="en-US">
            <a:solidFill>
              <a:schemeClr val="tx2"/>
            </a:solidFill>
          </a:endParaRPr>
        </a:p>
      </dgm:t>
    </dgm:pt>
    <dgm:pt modelId="{9B515CFA-7998-144B-90D8-F7501EC4B7E3}" type="sibTrans" cxnId="{4177D281-885E-B94F-B28B-17613AEEF058}">
      <dgm:prSet/>
      <dgm:spPr/>
      <dgm:t>
        <a:bodyPr/>
        <a:lstStyle/>
        <a:p>
          <a:endParaRPr lang="en-US">
            <a:solidFill>
              <a:schemeClr val="tx2"/>
            </a:solidFill>
          </a:endParaRPr>
        </a:p>
      </dgm:t>
    </dgm:pt>
    <dgm:pt modelId="{0B4410D7-6B0D-9B4B-AA8C-7FF81DEDA00A}">
      <dgm:prSet/>
      <dgm:spPr/>
      <dgm:t>
        <a:bodyPr/>
        <a:lstStyle/>
        <a:p>
          <a:endParaRPr lang="en-US" dirty="0">
            <a:solidFill>
              <a:schemeClr val="tx2"/>
            </a:solidFill>
          </a:endParaRPr>
        </a:p>
      </dgm:t>
    </dgm:pt>
    <dgm:pt modelId="{CC838B75-438B-204D-926D-6F911F7D5E7E}" type="parTrans" cxnId="{EB1891E8-1EDD-814F-962C-1F3069F0CE9C}">
      <dgm:prSet/>
      <dgm:spPr/>
      <dgm:t>
        <a:bodyPr/>
        <a:lstStyle/>
        <a:p>
          <a:endParaRPr lang="en-US">
            <a:solidFill>
              <a:schemeClr val="tx2"/>
            </a:solidFill>
          </a:endParaRPr>
        </a:p>
      </dgm:t>
    </dgm:pt>
    <dgm:pt modelId="{A54E5FA6-E37D-924F-9A42-E42A764BC547}" type="sibTrans" cxnId="{EB1891E8-1EDD-814F-962C-1F3069F0CE9C}">
      <dgm:prSet/>
      <dgm:spPr/>
      <dgm:t>
        <a:bodyPr/>
        <a:lstStyle/>
        <a:p>
          <a:endParaRPr lang="en-US">
            <a:solidFill>
              <a:schemeClr val="tx2"/>
            </a:solidFill>
          </a:endParaRPr>
        </a:p>
      </dgm:t>
    </dgm:pt>
    <dgm:pt modelId="{E6E2D0BF-5445-7743-90E5-7400075E99E8}">
      <dgm:prSet/>
      <dgm:spPr/>
      <dgm:t>
        <a:bodyPr/>
        <a:lstStyle/>
        <a:p>
          <a:endParaRPr lang="en-US" dirty="0">
            <a:solidFill>
              <a:schemeClr val="tx2"/>
            </a:solidFill>
          </a:endParaRPr>
        </a:p>
      </dgm:t>
    </dgm:pt>
    <dgm:pt modelId="{97081316-42BE-2C44-A3F1-29B25289830C}" type="parTrans" cxnId="{7E0E8510-58D0-5F4D-BAA8-452917BE5581}">
      <dgm:prSet/>
      <dgm:spPr/>
      <dgm:t>
        <a:bodyPr/>
        <a:lstStyle/>
        <a:p>
          <a:endParaRPr lang="en-US">
            <a:solidFill>
              <a:schemeClr val="tx2"/>
            </a:solidFill>
          </a:endParaRPr>
        </a:p>
      </dgm:t>
    </dgm:pt>
    <dgm:pt modelId="{20684F2F-EA34-A24A-8749-E2F815B3CD2B}" type="sibTrans" cxnId="{7E0E8510-58D0-5F4D-BAA8-452917BE5581}">
      <dgm:prSet/>
      <dgm:spPr/>
      <dgm:t>
        <a:bodyPr/>
        <a:lstStyle/>
        <a:p>
          <a:endParaRPr lang="en-US">
            <a:solidFill>
              <a:schemeClr val="tx2"/>
            </a:solidFill>
          </a:endParaRPr>
        </a:p>
      </dgm:t>
    </dgm:pt>
    <dgm:pt modelId="{52ECC449-1E0E-1E48-B7CE-95F7EAD111CA}">
      <dgm:prSet/>
      <dgm:spPr/>
      <dgm:t>
        <a:bodyPr/>
        <a:lstStyle/>
        <a:p>
          <a:endParaRPr lang="en-US" dirty="0">
            <a:solidFill>
              <a:schemeClr val="tx2"/>
            </a:solidFill>
          </a:endParaRPr>
        </a:p>
      </dgm:t>
    </dgm:pt>
    <dgm:pt modelId="{AEE1E053-2A99-AA43-B76E-0F6DE9CD3746}" type="parTrans" cxnId="{C841803D-57FB-9949-B311-804020C47EC1}">
      <dgm:prSet/>
      <dgm:spPr/>
      <dgm:t>
        <a:bodyPr/>
        <a:lstStyle/>
        <a:p>
          <a:endParaRPr lang="en-US">
            <a:solidFill>
              <a:schemeClr val="tx2"/>
            </a:solidFill>
          </a:endParaRPr>
        </a:p>
      </dgm:t>
    </dgm:pt>
    <dgm:pt modelId="{D7DBBD6D-4527-C842-9D59-61EF6F0C4038}" type="sibTrans" cxnId="{C841803D-57FB-9949-B311-804020C47EC1}">
      <dgm:prSet/>
      <dgm:spPr/>
      <dgm:t>
        <a:bodyPr/>
        <a:lstStyle/>
        <a:p>
          <a:endParaRPr lang="en-US">
            <a:solidFill>
              <a:schemeClr val="tx2"/>
            </a:solidFill>
          </a:endParaRPr>
        </a:p>
      </dgm:t>
    </dgm:pt>
    <dgm:pt modelId="{26B655F0-03C8-2C4D-95F4-3D7970691707}" type="pres">
      <dgm:prSet presAssocID="{7D60269D-DA3B-CD4B-BD80-012A61DDB0FE}" presName="vert0" presStyleCnt="0">
        <dgm:presLayoutVars>
          <dgm:dir/>
          <dgm:animOne val="branch"/>
          <dgm:animLvl val="lvl"/>
        </dgm:presLayoutVars>
      </dgm:prSet>
      <dgm:spPr/>
    </dgm:pt>
    <dgm:pt modelId="{AB074FA0-F763-4249-AEFB-DE2F8FD8A502}" type="pres">
      <dgm:prSet presAssocID="{7EA49A93-0F4A-FE45-B3F9-1862DEA05A5D}" presName="thickLine" presStyleLbl="alignNode1" presStyleIdx="0" presStyleCnt="6"/>
      <dgm:spPr/>
    </dgm:pt>
    <dgm:pt modelId="{E6A3668D-212F-534A-9DEB-61AA99CD7217}" type="pres">
      <dgm:prSet presAssocID="{7EA49A93-0F4A-FE45-B3F9-1862DEA05A5D}" presName="horz1" presStyleCnt="0"/>
      <dgm:spPr/>
    </dgm:pt>
    <dgm:pt modelId="{2FA93EE4-31FA-4844-A758-3BE3F62C6BEB}" type="pres">
      <dgm:prSet presAssocID="{7EA49A93-0F4A-FE45-B3F9-1862DEA05A5D}" presName="tx1" presStyleLbl="revTx" presStyleIdx="0" presStyleCnt="12"/>
      <dgm:spPr/>
    </dgm:pt>
    <dgm:pt modelId="{5234637B-F570-E64C-A14C-65F147ADEA19}" type="pres">
      <dgm:prSet presAssocID="{7EA49A93-0F4A-FE45-B3F9-1862DEA05A5D}" presName="vert1" presStyleCnt="0"/>
      <dgm:spPr/>
    </dgm:pt>
    <dgm:pt modelId="{143E013A-6F29-A54D-BD7A-18C01C563CFB}" type="pres">
      <dgm:prSet presAssocID="{A520C187-2170-D841-8F97-3A08FACD952F}" presName="vertSpace2a" presStyleCnt="0"/>
      <dgm:spPr/>
    </dgm:pt>
    <dgm:pt modelId="{1E979D3B-DEDC-5248-828D-9A03DCF390DA}" type="pres">
      <dgm:prSet presAssocID="{A520C187-2170-D841-8F97-3A08FACD952F}" presName="horz2" presStyleCnt="0"/>
      <dgm:spPr/>
    </dgm:pt>
    <dgm:pt modelId="{8D715C0E-D16C-2649-B69B-6FEF9A53B861}" type="pres">
      <dgm:prSet presAssocID="{A520C187-2170-D841-8F97-3A08FACD952F}" presName="horzSpace2" presStyleCnt="0"/>
      <dgm:spPr/>
    </dgm:pt>
    <dgm:pt modelId="{1AF2BFBC-AA90-D44E-BC54-EDF7A5122830}" type="pres">
      <dgm:prSet presAssocID="{A520C187-2170-D841-8F97-3A08FACD952F}" presName="tx2" presStyleLbl="revTx" presStyleIdx="1" presStyleCnt="12"/>
      <dgm:spPr/>
    </dgm:pt>
    <dgm:pt modelId="{F18DEE75-D654-9040-A43E-8F2034CF2846}" type="pres">
      <dgm:prSet presAssocID="{A520C187-2170-D841-8F97-3A08FACD952F}" presName="vert2" presStyleCnt="0"/>
      <dgm:spPr/>
    </dgm:pt>
    <dgm:pt modelId="{59C8383A-CF11-9A41-BEAB-0729C62D7D96}" type="pres">
      <dgm:prSet presAssocID="{A520C187-2170-D841-8F97-3A08FACD952F}" presName="thinLine2b" presStyleLbl="callout" presStyleIdx="0" presStyleCnt="6"/>
      <dgm:spPr/>
    </dgm:pt>
    <dgm:pt modelId="{C4B895A4-4D4E-0645-A7F9-C2486301CE27}" type="pres">
      <dgm:prSet presAssocID="{A520C187-2170-D841-8F97-3A08FACD952F}" presName="vertSpace2b" presStyleCnt="0"/>
      <dgm:spPr/>
    </dgm:pt>
    <dgm:pt modelId="{086DE975-C0A8-5044-92DB-8A66185630E0}" type="pres">
      <dgm:prSet presAssocID="{7B294F86-B01A-9342-9784-DB0811253886}" presName="thickLine" presStyleLbl="alignNode1" presStyleIdx="1" presStyleCnt="6"/>
      <dgm:spPr/>
    </dgm:pt>
    <dgm:pt modelId="{4F1DE49E-4DA7-5448-A4F4-BC783209DCA7}" type="pres">
      <dgm:prSet presAssocID="{7B294F86-B01A-9342-9784-DB0811253886}" presName="horz1" presStyleCnt="0"/>
      <dgm:spPr/>
    </dgm:pt>
    <dgm:pt modelId="{250FD5D9-A1FC-2F49-B77D-7ADC78A28A9A}" type="pres">
      <dgm:prSet presAssocID="{7B294F86-B01A-9342-9784-DB0811253886}" presName="tx1" presStyleLbl="revTx" presStyleIdx="2" presStyleCnt="12"/>
      <dgm:spPr/>
    </dgm:pt>
    <dgm:pt modelId="{75C1788E-608C-C147-8BFB-510F64ED32FC}" type="pres">
      <dgm:prSet presAssocID="{7B294F86-B01A-9342-9784-DB0811253886}" presName="vert1" presStyleCnt="0"/>
      <dgm:spPr/>
    </dgm:pt>
    <dgm:pt modelId="{54B85E9B-4DAB-7548-A703-1509E0E9DB67}" type="pres">
      <dgm:prSet presAssocID="{9D043A54-4B01-4949-9544-BC9D9383A71B}" presName="vertSpace2a" presStyleCnt="0"/>
      <dgm:spPr/>
    </dgm:pt>
    <dgm:pt modelId="{824FDAEF-B054-8647-A600-643FC0FC7B51}" type="pres">
      <dgm:prSet presAssocID="{9D043A54-4B01-4949-9544-BC9D9383A71B}" presName="horz2" presStyleCnt="0"/>
      <dgm:spPr/>
    </dgm:pt>
    <dgm:pt modelId="{F7F4BE88-0755-5548-9853-D13DC5ACACDB}" type="pres">
      <dgm:prSet presAssocID="{9D043A54-4B01-4949-9544-BC9D9383A71B}" presName="horzSpace2" presStyleCnt="0"/>
      <dgm:spPr/>
    </dgm:pt>
    <dgm:pt modelId="{A01056E7-FFFC-0B40-BA09-CAC613A71C08}" type="pres">
      <dgm:prSet presAssocID="{9D043A54-4B01-4949-9544-BC9D9383A71B}" presName="tx2" presStyleLbl="revTx" presStyleIdx="3" presStyleCnt="12"/>
      <dgm:spPr/>
    </dgm:pt>
    <dgm:pt modelId="{F4191CC8-BBC0-BA4F-9990-E23E6A5825C2}" type="pres">
      <dgm:prSet presAssocID="{9D043A54-4B01-4949-9544-BC9D9383A71B}" presName="vert2" presStyleCnt="0"/>
      <dgm:spPr/>
    </dgm:pt>
    <dgm:pt modelId="{537B579A-232F-FE4F-86F3-1E5001DB7054}" type="pres">
      <dgm:prSet presAssocID="{9D043A54-4B01-4949-9544-BC9D9383A71B}" presName="thinLine2b" presStyleLbl="callout" presStyleIdx="1" presStyleCnt="6"/>
      <dgm:spPr/>
    </dgm:pt>
    <dgm:pt modelId="{F11B7E28-532D-5B45-B2AF-33B686F69DD3}" type="pres">
      <dgm:prSet presAssocID="{9D043A54-4B01-4949-9544-BC9D9383A71B}" presName="vertSpace2b" presStyleCnt="0"/>
      <dgm:spPr/>
    </dgm:pt>
    <dgm:pt modelId="{23E5AF5B-8279-F243-963D-AD5EFB8BCEA6}" type="pres">
      <dgm:prSet presAssocID="{BDF4DECA-A7F1-704D-AB34-7E433C9394D7}" presName="thickLine" presStyleLbl="alignNode1" presStyleIdx="2" presStyleCnt="6"/>
      <dgm:spPr/>
    </dgm:pt>
    <dgm:pt modelId="{D155D282-DA7E-5F43-8E0F-5BD897F6E24E}" type="pres">
      <dgm:prSet presAssocID="{BDF4DECA-A7F1-704D-AB34-7E433C9394D7}" presName="horz1" presStyleCnt="0"/>
      <dgm:spPr/>
    </dgm:pt>
    <dgm:pt modelId="{0C3E352A-2495-2245-9E06-4230B1648309}" type="pres">
      <dgm:prSet presAssocID="{BDF4DECA-A7F1-704D-AB34-7E433C9394D7}" presName="tx1" presStyleLbl="revTx" presStyleIdx="4" presStyleCnt="12"/>
      <dgm:spPr/>
    </dgm:pt>
    <dgm:pt modelId="{6BFDCBD9-668B-9D40-A00A-0EDE7C479AD4}" type="pres">
      <dgm:prSet presAssocID="{BDF4DECA-A7F1-704D-AB34-7E433C9394D7}" presName="vert1" presStyleCnt="0"/>
      <dgm:spPr/>
    </dgm:pt>
    <dgm:pt modelId="{BFF07ADF-DE61-3F4D-998C-71E0EC7E8EBD}" type="pres">
      <dgm:prSet presAssocID="{C91AA28C-0539-DA47-8593-794B297A8BE9}" presName="vertSpace2a" presStyleCnt="0"/>
      <dgm:spPr/>
    </dgm:pt>
    <dgm:pt modelId="{19AC338C-EC49-F948-BA51-3D547B7613BD}" type="pres">
      <dgm:prSet presAssocID="{C91AA28C-0539-DA47-8593-794B297A8BE9}" presName="horz2" presStyleCnt="0"/>
      <dgm:spPr/>
    </dgm:pt>
    <dgm:pt modelId="{93EF8702-B7BA-CF41-8DCC-5B7FF33E64DB}" type="pres">
      <dgm:prSet presAssocID="{C91AA28C-0539-DA47-8593-794B297A8BE9}" presName="horzSpace2" presStyleCnt="0"/>
      <dgm:spPr/>
    </dgm:pt>
    <dgm:pt modelId="{38BF2DBE-0E9F-DA4E-BE41-83C92401DC08}" type="pres">
      <dgm:prSet presAssocID="{C91AA28C-0539-DA47-8593-794B297A8BE9}" presName="tx2" presStyleLbl="revTx" presStyleIdx="5" presStyleCnt="12"/>
      <dgm:spPr/>
    </dgm:pt>
    <dgm:pt modelId="{F413BCC6-5B91-B343-9155-75D78740D388}" type="pres">
      <dgm:prSet presAssocID="{C91AA28C-0539-DA47-8593-794B297A8BE9}" presName="vert2" presStyleCnt="0"/>
      <dgm:spPr/>
    </dgm:pt>
    <dgm:pt modelId="{7D63BA2E-04B6-0C4A-B5C6-1DD8E87C4C8D}" type="pres">
      <dgm:prSet presAssocID="{C91AA28C-0539-DA47-8593-794B297A8BE9}" presName="thinLine2b" presStyleLbl="callout" presStyleIdx="2" presStyleCnt="6"/>
      <dgm:spPr/>
    </dgm:pt>
    <dgm:pt modelId="{E3BFD219-D19A-644B-ABE7-DA3E63DDB53B}" type="pres">
      <dgm:prSet presAssocID="{C91AA28C-0539-DA47-8593-794B297A8BE9}" presName="vertSpace2b" presStyleCnt="0"/>
      <dgm:spPr/>
    </dgm:pt>
    <dgm:pt modelId="{F8995E24-3709-4E48-8C07-9CDB4618A6F1}" type="pres">
      <dgm:prSet presAssocID="{E6E2D0BF-5445-7743-90E5-7400075E99E8}" presName="thickLine" presStyleLbl="alignNode1" presStyleIdx="3" presStyleCnt="6"/>
      <dgm:spPr/>
    </dgm:pt>
    <dgm:pt modelId="{B8AABF35-5897-6B42-B03A-B70B06B92618}" type="pres">
      <dgm:prSet presAssocID="{E6E2D0BF-5445-7743-90E5-7400075E99E8}" presName="horz1" presStyleCnt="0"/>
      <dgm:spPr/>
    </dgm:pt>
    <dgm:pt modelId="{11471C10-AEC5-8D40-A91D-EDE490FFC34F}" type="pres">
      <dgm:prSet presAssocID="{E6E2D0BF-5445-7743-90E5-7400075E99E8}" presName="tx1" presStyleLbl="revTx" presStyleIdx="6" presStyleCnt="12"/>
      <dgm:spPr/>
    </dgm:pt>
    <dgm:pt modelId="{A4A57CB8-71C4-AA48-A56C-75698502D2A7}" type="pres">
      <dgm:prSet presAssocID="{E6E2D0BF-5445-7743-90E5-7400075E99E8}" presName="vert1" presStyleCnt="0"/>
      <dgm:spPr/>
    </dgm:pt>
    <dgm:pt modelId="{3B539A4D-19DE-C44B-9F46-BD16E02CE5DC}" type="pres">
      <dgm:prSet presAssocID="{6F814B7E-35D1-8B49-B98A-A778E3609E02}" presName="vertSpace2a" presStyleCnt="0"/>
      <dgm:spPr/>
    </dgm:pt>
    <dgm:pt modelId="{EFD3CC26-AC08-A547-B27D-273A15302DF8}" type="pres">
      <dgm:prSet presAssocID="{6F814B7E-35D1-8B49-B98A-A778E3609E02}" presName="horz2" presStyleCnt="0"/>
      <dgm:spPr/>
    </dgm:pt>
    <dgm:pt modelId="{C8E52D98-FE83-1B4D-9526-8694925DAEEE}" type="pres">
      <dgm:prSet presAssocID="{6F814B7E-35D1-8B49-B98A-A778E3609E02}" presName="horzSpace2" presStyleCnt="0"/>
      <dgm:spPr/>
    </dgm:pt>
    <dgm:pt modelId="{AA6EAC38-7172-5649-A5FF-C42B43EE3A31}" type="pres">
      <dgm:prSet presAssocID="{6F814B7E-35D1-8B49-B98A-A778E3609E02}" presName="tx2" presStyleLbl="revTx" presStyleIdx="7" presStyleCnt="12"/>
      <dgm:spPr/>
    </dgm:pt>
    <dgm:pt modelId="{278E9B0C-A1E6-8549-A3B7-80BC9AE4FE1D}" type="pres">
      <dgm:prSet presAssocID="{6F814B7E-35D1-8B49-B98A-A778E3609E02}" presName="vert2" presStyleCnt="0"/>
      <dgm:spPr/>
    </dgm:pt>
    <dgm:pt modelId="{878FA20C-9F45-1347-9DB2-292DC480F46D}" type="pres">
      <dgm:prSet presAssocID="{6F814B7E-35D1-8B49-B98A-A778E3609E02}" presName="thinLine2b" presStyleLbl="callout" presStyleIdx="3" presStyleCnt="6"/>
      <dgm:spPr/>
    </dgm:pt>
    <dgm:pt modelId="{FE1364A0-7585-AB4A-9F34-B0EDCF330542}" type="pres">
      <dgm:prSet presAssocID="{6F814B7E-35D1-8B49-B98A-A778E3609E02}" presName="vertSpace2b" presStyleCnt="0"/>
      <dgm:spPr/>
    </dgm:pt>
    <dgm:pt modelId="{7730A77A-225F-2A4A-B208-97DF361B09D3}" type="pres">
      <dgm:prSet presAssocID="{0B4410D7-6B0D-9B4B-AA8C-7FF81DEDA00A}" presName="thickLine" presStyleLbl="alignNode1" presStyleIdx="4" presStyleCnt="6"/>
      <dgm:spPr/>
    </dgm:pt>
    <dgm:pt modelId="{F4D019DF-22F0-4846-B86A-B7D47555FDDD}" type="pres">
      <dgm:prSet presAssocID="{0B4410D7-6B0D-9B4B-AA8C-7FF81DEDA00A}" presName="horz1" presStyleCnt="0"/>
      <dgm:spPr/>
    </dgm:pt>
    <dgm:pt modelId="{A372D7CF-9B04-8D4F-987D-A6494BECD832}" type="pres">
      <dgm:prSet presAssocID="{0B4410D7-6B0D-9B4B-AA8C-7FF81DEDA00A}" presName="tx1" presStyleLbl="revTx" presStyleIdx="8" presStyleCnt="12"/>
      <dgm:spPr/>
    </dgm:pt>
    <dgm:pt modelId="{606A6EAF-6D5D-B447-8891-686D07DC60BB}" type="pres">
      <dgm:prSet presAssocID="{0B4410D7-6B0D-9B4B-AA8C-7FF81DEDA00A}" presName="vert1" presStyleCnt="0"/>
      <dgm:spPr/>
    </dgm:pt>
    <dgm:pt modelId="{FEB1716A-7F0B-E147-AA07-721DA779BD35}" type="pres">
      <dgm:prSet presAssocID="{292D21F3-9246-E844-9A56-5CA740C803BE}" presName="vertSpace2a" presStyleCnt="0"/>
      <dgm:spPr/>
    </dgm:pt>
    <dgm:pt modelId="{C8D6F2AA-CA0F-0346-95AD-8475A913DCA0}" type="pres">
      <dgm:prSet presAssocID="{292D21F3-9246-E844-9A56-5CA740C803BE}" presName="horz2" presStyleCnt="0"/>
      <dgm:spPr/>
    </dgm:pt>
    <dgm:pt modelId="{4E17E926-3C14-894D-A5DC-841AEBFA780C}" type="pres">
      <dgm:prSet presAssocID="{292D21F3-9246-E844-9A56-5CA740C803BE}" presName="horzSpace2" presStyleCnt="0"/>
      <dgm:spPr/>
    </dgm:pt>
    <dgm:pt modelId="{B8A0794D-B368-D343-9895-D8750FA40BB8}" type="pres">
      <dgm:prSet presAssocID="{292D21F3-9246-E844-9A56-5CA740C803BE}" presName="tx2" presStyleLbl="revTx" presStyleIdx="9" presStyleCnt="12"/>
      <dgm:spPr/>
    </dgm:pt>
    <dgm:pt modelId="{DAD51318-8BAF-6041-B88C-7DBB89A095D2}" type="pres">
      <dgm:prSet presAssocID="{292D21F3-9246-E844-9A56-5CA740C803BE}" presName="vert2" presStyleCnt="0"/>
      <dgm:spPr/>
    </dgm:pt>
    <dgm:pt modelId="{7C71135C-5885-FE46-8623-449EB1213DDD}" type="pres">
      <dgm:prSet presAssocID="{292D21F3-9246-E844-9A56-5CA740C803BE}" presName="thinLine2b" presStyleLbl="callout" presStyleIdx="4" presStyleCnt="6"/>
      <dgm:spPr/>
    </dgm:pt>
    <dgm:pt modelId="{D9BE4D88-8F83-F641-8995-0A7D2A7D36B7}" type="pres">
      <dgm:prSet presAssocID="{292D21F3-9246-E844-9A56-5CA740C803BE}" presName="vertSpace2b" presStyleCnt="0"/>
      <dgm:spPr/>
    </dgm:pt>
    <dgm:pt modelId="{4F427630-1477-5644-AB5E-2E703829DD66}" type="pres">
      <dgm:prSet presAssocID="{52ECC449-1E0E-1E48-B7CE-95F7EAD111CA}" presName="thickLine" presStyleLbl="alignNode1" presStyleIdx="5" presStyleCnt="6"/>
      <dgm:spPr/>
    </dgm:pt>
    <dgm:pt modelId="{971F0DE4-1316-5242-9E9D-CD651728AB95}" type="pres">
      <dgm:prSet presAssocID="{52ECC449-1E0E-1E48-B7CE-95F7EAD111CA}" presName="horz1" presStyleCnt="0"/>
      <dgm:spPr/>
    </dgm:pt>
    <dgm:pt modelId="{6020395B-2C4A-9447-B28B-F2FAF236CE5E}" type="pres">
      <dgm:prSet presAssocID="{52ECC449-1E0E-1E48-B7CE-95F7EAD111CA}" presName="tx1" presStyleLbl="revTx" presStyleIdx="10" presStyleCnt="12"/>
      <dgm:spPr/>
    </dgm:pt>
    <dgm:pt modelId="{D493CFCC-1E02-914C-8ED1-281DE4E8E924}" type="pres">
      <dgm:prSet presAssocID="{52ECC449-1E0E-1E48-B7CE-95F7EAD111CA}" presName="vert1" presStyleCnt="0"/>
      <dgm:spPr/>
    </dgm:pt>
    <dgm:pt modelId="{3FF642DE-4211-164C-9B93-2C0F96B2C4A9}" type="pres">
      <dgm:prSet presAssocID="{67BBCCD5-68B7-E94B-BBFD-427B9D4517D2}" presName="vertSpace2a" presStyleCnt="0"/>
      <dgm:spPr/>
    </dgm:pt>
    <dgm:pt modelId="{03EF8F27-A82A-6241-95FC-21533074BCFE}" type="pres">
      <dgm:prSet presAssocID="{67BBCCD5-68B7-E94B-BBFD-427B9D4517D2}" presName="horz2" presStyleCnt="0"/>
      <dgm:spPr/>
    </dgm:pt>
    <dgm:pt modelId="{52E5654D-D34C-AC42-9150-A9E387624976}" type="pres">
      <dgm:prSet presAssocID="{67BBCCD5-68B7-E94B-BBFD-427B9D4517D2}" presName="horzSpace2" presStyleCnt="0"/>
      <dgm:spPr/>
    </dgm:pt>
    <dgm:pt modelId="{015BF9A6-5B1F-C246-B8B2-225A8EC293A3}" type="pres">
      <dgm:prSet presAssocID="{67BBCCD5-68B7-E94B-BBFD-427B9D4517D2}" presName="tx2" presStyleLbl="revTx" presStyleIdx="11" presStyleCnt="12"/>
      <dgm:spPr/>
    </dgm:pt>
    <dgm:pt modelId="{8BE4A9C2-40C1-4449-995E-C0650AD24304}" type="pres">
      <dgm:prSet presAssocID="{67BBCCD5-68B7-E94B-BBFD-427B9D4517D2}" presName="vert2" presStyleCnt="0"/>
      <dgm:spPr/>
    </dgm:pt>
    <dgm:pt modelId="{3164D938-9750-B546-81E5-D58E85BA985A}" type="pres">
      <dgm:prSet presAssocID="{67BBCCD5-68B7-E94B-BBFD-427B9D4517D2}" presName="thinLine2b" presStyleLbl="callout" presStyleIdx="5" presStyleCnt="6"/>
      <dgm:spPr/>
    </dgm:pt>
    <dgm:pt modelId="{F4A84133-A84A-C04E-9812-7D9862C085E2}" type="pres">
      <dgm:prSet presAssocID="{67BBCCD5-68B7-E94B-BBFD-427B9D4517D2}" presName="vertSpace2b" presStyleCnt="0"/>
      <dgm:spPr/>
    </dgm:pt>
  </dgm:ptLst>
  <dgm:cxnLst>
    <dgm:cxn modelId="{7E0E8510-58D0-5F4D-BAA8-452917BE5581}" srcId="{7D60269D-DA3B-CD4B-BD80-012A61DDB0FE}" destId="{E6E2D0BF-5445-7743-90E5-7400075E99E8}" srcOrd="3" destOrd="0" parTransId="{97081316-42BE-2C44-A3F1-29B25289830C}" sibTransId="{20684F2F-EA34-A24A-8749-E2F815B3CD2B}"/>
    <dgm:cxn modelId="{CC29F212-B3BB-1C4B-8C88-AECED723C622}" type="presOf" srcId="{C91AA28C-0539-DA47-8593-794B297A8BE9}" destId="{38BF2DBE-0E9F-DA4E-BE41-83C92401DC08}" srcOrd="0" destOrd="0" presId="urn:microsoft.com/office/officeart/2008/layout/LinedList"/>
    <dgm:cxn modelId="{564D2A19-5741-0940-A784-AEB28A90A8A3}" type="presOf" srcId="{E6E2D0BF-5445-7743-90E5-7400075E99E8}" destId="{11471C10-AEC5-8D40-A91D-EDE490FFC34F}" srcOrd="0" destOrd="0" presId="urn:microsoft.com/office/officeart/2008/layout/LinedList"/>
    <dgm:cxn modelId="{A73DC61D-5F47-D54C-8065-983A15D68B62}" type="presOf" srcId="{52ECC449-1E0E-1E48-B7CE-95F7EAD111CA}" destId="{6020395B-2C4A-9447-B28B-F2FAF236CE5E}" srcOrd="0" destOrd="0" presId="urn:microsoft.com/office/officeart/2008/layout/LinedList"/>
    <dgm:cxn modelId="{46644434-BEA3-454C-B27E-E1146392669E}" srcId="{E6E2D0BF-5445-7743-90E5-7400075E99E8}" destId="{6F814B7E-35D1-8B49-B98A-A778E3609E02}" srcOrd="0" destOrd="0" parTransId="{E9C9633B-C196-2D41-A1D8-0077BE20E5AE}" sibTransId="{FA720152-BCF7-FB40-B034-1D67FA3889EE}"/>
    <dgm:cxn modelId="{C841803D-57FB-9949-B311-804020C47EC1}" srcId="{7D60269D-DA3B-CD4B-BD80-012A61DDB0FE}" destId="{52ECC449-1E0E-1E48-B7CE-95F7EAD111CA}" srcOrd="5" destOrd="0" parTransId="{AEE1E053-2A99-AA43-B76E-0F6DE9CD3746}" sibTransId="{D7DBBD6D-4527-C842-9D59-61EF6F0C4038}"/>
    <dgm:cxn modelId="{BCA52545-42F5-C54D-9B8C-4286569FC4BD}" srcId="{0B4410D7-6B0D-9B4B-AA8C-7FF81DEDA00A}" destId="{292D21F3-9246-E844-9A56-5CA740C803BE}" srcOrd="0" destOrd="0" parTransId="{8DCD0262-AC3B-C84A-A9DE-833A287C64E8}" sibTransId="{BF41B6E5-AEEB-1140-91F0-7DC0BCD5D41D}"/>
    <dgm:cxn modelId="{7A2B2647-2684-9148-978A-61B95C1F7948}" type="presOf" srcId="{0B4410D7-6B0D-9B4B-AA8C-7FF81DEDA00A}" destId="{A372D7CF-9B04-8D4F-987D-A6494BECD832}" srcOrd="0" destOrd="0" presId="urn:microsoft.com/office/officeart/2008/layout/LinedList"/>
    <dgm:cxn modelId="{8DB45949-DAC4-3140-A2FF-A243D907B131}" type="presOf" srcId="{9D043A54-4B01-4949-9544-BC9D9383A71B}" destId="{A01056E7-FFFC-0B40-BA09-CAC613A71C08}" srcOrd="0" destOrd="0" presId="urn:microsoft.com/office/officeart/2008/layout/LinedList"/>
    <dgm:cxn modelId="{E2147D57-2290-5945-9633-601423833E81}" type="presOf" srcId="{BDF4DECA-A7F1-704D-AB34-7E433C9394D7}" destId="{0C3E352A-2495-2245-9E06-4230B1648309}" srcOrd="0" destOrd="0" presId="urn:microsoft.com/office/officeart/2008/layout/LinedList"/>
    <dgm:cxn modelId="{2891DB58-0C57-5A4E-876B-20E47D1438DB}" type="presOf" srcId="{7B294F86-B01A-9342-9784-DB0811253886}" destId="{250FD5D9-A1FC-2F49-B77D-7ADC78A28A9A}" srcOrd="0" destOrd="0" presId="urn:microsoft.com/office/officeart/2008/layout/LinedList"/>
    <dgm:cxn modelId="{AAA31681-A88F-2942-9442-1334974A1268}" type="presOf" srcId="{7D60269D-DA3B-CD4B-BD80-012A61DDB0FE}" destId="{26B655F0-03C8-2C4D-95F4-3D7970691707}" srcOrd="0" destOrd="0" presId="urn:microsoft.com/office/officeart/2008/layout/LinedList"/>
    <dgm:cxn modelId="{4177D281-885E-B94F-B28B-17613AEEF058}" srcId="{7D60269D-DA3B-CD4B-BD80-012A61DDB0FE}" destId="{BDF4DECA-A7F1-704D-AB34-7E433C9394D7}" srcOrd="2" destOrd="0" parTransId="{F377CBA6-F596-4843-B70E-7124F8CB275D}" sibTransId="{9B515CFA-7998-144B-90D8-F7501EC4B7E3}"/>
    <dgm:cxn modelId="{850AC196-2180-A143-84CA-5DC2F3167C6F}" srcId="{7D60269D-DA3B-CD4B-BD80-012A61DDB0FE}" destId="{7B294F86-B01A-9342-9784-DB0811253886}" srcOrd="1" destOrd="0" parTransId="{3438CCC3-1862-8345-A9E7-BD40A859F1A5}" sibTransId="{8A74629B-E4CA-D940-B30A-4086B9685115}"/>
    <dgm:cxn modelId="{BA466699-B504-E645-934D-370D6878629E}" type="presOf" srcId="{6F814B7E-35D1-8B49-B98A-A778E3609E02}" destId="{AA6EAC38-7172-5649-A5FF-C42B43EE3A31}" srcOrd="0" destOrd="0" presId="urn:microsoft.com/office/officeart/2008/layout/LinedList"/>
    <dgm:cxn modelId="{C9A3499F-3441-0345-AE06-CECBA1BCC8B6}" type="presOf" srcId="{A520C187-2170-D841-8F97-3A08FACD952F}" destId="{1AF2BFBC-AA90-D44E-BC54-EDF7A5122830}" srcOrd="0" destOrd="0" presId="urn:microsoft.com/office/officeart/2008/layout/LinedList"/>
    <dgm:cxn modelId="{622748A2-8E18-A949-A63A-FB38E92CDCF6}" type="presOf" srcId="{292D21F3-9246-E844-9A56-5CA740C803BE}" destId="{B8A0794D-B368-D343-9895-D8750FA40BB8}" srcOrd="0" destOrd="0" presId="urn:microsoft.com/office/officeart/2008/layout/LinedList"/>
    <dgm:cxn modelId="{CAF3B0A4-5C3E-1F45-BABF-F02514E47193}" srcId="{7B294F86-B01A-9342-9784-DB0811253886}" destId="{9D043A54-4B01-4949-9544-BC9D9383A71B}" srcOrd="0" destOrd="0" parTransId="{8F8D7ACA-1F50-E14C-AC7F-83C200458A4E}" sibTransId="{5C8673DB-4CE3-D24B-86C7-383D52114932}"/>
    <dgm:cxn modelId="{B19530AC-C7B7-D141-AB87-D411024DDB1B}" srcId="{7D60269D-DA3B-CD4B-BD80-012A61DDB0FE}" destId="{7EA49A93-0F4A-FE45-B3F9-1862DEA05A5D}" srcOrd="0" destOrd="0" parTransId="{D37492CC-D7D0-584C-8D9F-8417B54DEE28}" sibTransId="{D2EF961F-884D-0044-A0A3-D93D514F4062}"/>
    <dgm:cxn modelId="{9831BFB4-D11B-C542-8755-D36DE91028D4}" srcId="{7EA49A93-0F4A-FE45-B3F9-1862DEA05A5D}" destId="{A520C187-2170-D841-8F97-3A08FACD952F}" srcOrd="0" destOrd="0" parTransId="{136D17A9-95A5-2648-A6E0-ED19529E6EB6}" sibTransId="{E454533A-EBAA-3C4F-90A8-0912B9BAD3B8}"/>
    <dgm:cxn modelId="{1B5F97D9-5F42-1546-84F0-573DED291E33}" type="presOf" srcId="{67BBCCD5-68B7-E94B-BBFD-427B9D4517D2}" destId="{015BF9A6-5B1F-C246-B8B2-225A8EC293A3}" srcOrd="0" destOrd="0" presId="urn:microsoft.com/office/officeart/2008/layout/LinedList"/>
    <dgm:cxn modelId="{EB1891E8-1EDD-814F-962C-1F3069F0CE9C}" srcId="{7D60269D-DA3B-CD4B-BD80-012A61DDB0FE}" destId="{0B4410D7-6B0D-9B4B-AA8C-7FF81DEDA00A}" srcOrd="4" destOrd="0" parTransId="{CC838B75-438B-204D-926D-6F911F7D5E7E}" sibTransId="{A54E5FA6-E37D-924F-9A42-E42A764BC547}"/>
    <dgm:cxn modelId="{E412A8F1-7F4B-8348-B6E1-962EAAF2C9C4}" srcId="{52ECC449-1E0E-1E48-B7CE-95F7EAD111CA}" destId="{67BBCCD5-68B7-E94B-BBFD-427B9D4517D2}" srcOrd="0" destOrd="0" parTransId="{EB93DA01-6773-B544-9BB0-80AD20737DEA}" sibTransId="{7663B74A-4A0F-3D40-B81F-F761757A77A6}"/>
    <dgm:cxn modelId="{D028E2F3-954F-9346-9B5C-55C717EDEB26}" srcId="{BDF4DECA-A7F1-704D-AB34-7E433C9394D7}" destId="{C91AA28C-0539-DA47-8593-794B297A8BE9}" srcOrd="0" destOrd="0" parTransId="{C03E8F99-11DD-CB43-A2A1-8CC709547896}" sibTransId="{989B7550-B2B8-8E4F-A569-4909E6CFDE43}"/>
    <dgm:cxn modelId="{D44265F9-91D0-4E4C-9199-EEF019B4D920}" type="presOf" srcId="{7EA49A93-0F4A-FE45-B3F9-1862DEA05A5D}" destId="{2FA93EE4-31FA-4844-A758-3BE3F62C6BEB}" srcOrd="0" destOrd="0" presId="urn:microsoft.com/office/officeart/2008/layout/LinedList"/>
    <dgm:cxn modelId="{3989D5E5-27AE-2945-925A-5166D09FAE4A}" type="presParOf" srcId="{26B655F0-03C8-2C4D-95F4-3D7970691707}" destId="{AB074FA0-F763-4249-AEFB-DE2F8FD8A502}" srcOrd="0" destOrd="0" presId="urn:microsoft.com/office/officeart/2008/layout/LinedList"/>
    <dgm:cxn modelId="{425201FE-FF25-2145-82C6-14C999CB0341}" type="presParOf" srcId="{26B655F0-03C8-2C4D-95F4-3D7970691707}" destId="{E6A3668D-212F-534A-9DEB-61AA99CD7217}" srcOrd="1" destOrd="0" presId="urn:microsoft.com/office/officeart/2008/layout/LinedList"/>
    <dgm:cxn modelId="{7C9EAE17-D849-8146-A3C0-0C32FEAEC5FF}" type="presParOf" srcId="{E6A3668D-212F-534A-9DEB-61AA99CD7217}" destId="{2FA93EE4-31FA-4844-A758-3BE3F62C6BEB}" srcOrd="0" destOrd="0" presId="urn:microsoft.com/office/officeart/2008/layout/LinedList"/>
    <dgm:cxn modelId="{23CBDF3C-BCD9-ED47-8673-0EDBCD8845C8}" type="presParOf" srcId="{E6A3668D-212F-534A-9DEB-61AA99CD7217}" destId="{5234637B-F570-E64C-A14C-65F147ADEA19}" srcOrd="1" destOrd="0" presId="urn:microsoft.com/office/officeart/2008/layout/LinedList"/>
    <dgm:cxn modelId="{5FD2D990-F41F-5540-B89F-92E7A43960B8}" type="presParOf" srcId="{5234637B-F570-E64C-A14C-65F147ADEA19}" destId="{143E013A-6F29-A54D-BD7A-18C01C563CFB}" srcOrd="0" destOrd="0" presId="urn:microsoft.com/office/officeart/2008/layout/LinedList"/>
    <dgm:cxn modelId="{66A41CBD-61C7-7C4F-9DA1-96D64CE1AB7A}" type="presParOf" srcId="{5234637B-F570-E64C-A14C-65F147ADEA19}" destId="{1E979D3B-DEDC-5248-828D-9A03DCF390DA}" srcOrd="1" destOrd="0" presId="urn:microsoft.com/office/officeart/2008/layout/LinedList"/>
    <dgm:cxn modelId="{DE607C57-A210-8540-8D69-201D1BD2E3C6}" type="presParOf" srcId="{1E979D3B-DEDC-5248-828D-9A03DCF390DA}" destId="{8D715C0E-D16C-2649-B69B-6FEF9A53B861}" srcOrd="0" destOrd="0" presId="urn:microsoft.com/office/officeart/2008/layout/LinedList"/>
    <dgm:cxn modelId="{73071159-11E3-C74A-B796-09E121F1CDA0}" type="presParOf" srcId="{1E979D3B-DEDC-5248-828D-9A03DCF390DA}" destId="{1AF2BFBC-AA90-D44E-BC54-EDF7A5122830}" srcOrd="1" destOrd="0" presId="urn:microsoft.com/office/officeart/2008/layout/LinedList"/>
    <dgm:cxn modelId="{2D5DC77A-1456-C44C-A470-4D7BE6E3574E}" type="presParOf" srcId="{1E979D3B-DEDC-5248-828D-9A03DCF390DA}" destId="{F18DEE75-D654-9040-A43E-8F2034CF2846}" srcOrd="2" destOrd="0" presId="urn:microsoft.com/office/officeart/2008/layout/LinedList"/>
    <dgm:cxn modelId="{18D70D61-F3B3-804D-9AB9-59795B4E3831}" type="presParOf" srcId="{5234637B-F570-E64C-A14C-65F147ADEA19}" destId="{59C8383A-CF11-9A41-BEAB-0729C62D7D96}" srcOrd="2" destOrd="0" presId="urn:microsoft.com/office/officeart/2008/layout/LinedList"/>
    <dgm:cxn modelId="{0CC1CDEC-7A23-F646-909B-67A1A41B77BE}" type="presParOf" srcId="{5234637B-F570-E64C-A14C-65F147ADEA19}" destId="{C4B895A4-4D4E-0645-A7F9-C2486301CE27}" srcOrd="3" destOrd="0" presId="urn:microsoft.com/office/officeart/2008/layout/LinedList"/>
    <dgm:cxn modelId="{6A514DE3-25A1-554E-8EA1-F155E5F6F857}" type="presParOf" srcId="{26B655F0-03C8-2C4D-95F4-3D7970691707}" destId="{086DE975-C0A8-5044-92DB-8A66185630E0}" srcOrd="2" destOrd="0" presId="urn:microsoft.com/office/officeart/2008/layout/LinedList"/>
    <dgm:cxn modelId="{CC3054E2-498A-0F41-A925-56983E190FDF}" type="presParOf" srcId="{26B655F0-03C8-2C4D-95F4-3D7970691707}" destId="{4F1DE49E-4DA7-5448-A4F4-BC783209DCA7}" srcOrd="3" destOrd="0" presId="urn:microsoft.com/office/officeart/2008/layout/LinedList"/>
    <dgm:cxn modelId="{398421F1-FF88-CB46-8EE1-4B559905E18D}" type="presParOf" srcId="{4F1DE49E-4DA7-5448-A4F4-BC783209DCA7}" destId="{250FD5D9-A1FC-2F49-B77D-7ADC78A28A9A}" srcOrd="0" destOrd="0" presId="urn:microsoft.com/office/officeart/2008/layout/LinedList"/>
    <dgm:cxn modelId="{C36F8F0F-09A6-E547-9731-445F0A2711DB}" type="presParOf" srcId="{4F1DE49E-4DA7-5448-A4F4-BC783209DCA7}" destId="{75C1788E-608C-C147-8BFB-510F64ED32FC}" srcOrd="1" destOrd="0" presId="urn:microsoft.com/office/officeart/2008/layout/LinedList"/>
    <dgm:cxn modelId="{D3D89006-0837-FC4F-A5CE-2403FF788286}" type="presParOf" srcId="{75C1788E-608C-C147-8BFB-510F64ED32FC}" destId="{54B85E9B-4DAB-7548-A703-1509E0E9DB67}" srcOrd="0" destOrd="0" presId="urn:microsoft.com/office/officeart/2008/layout/LinedList"/>
    <dgm:cxn modelId="{19FE4D55-EA17-E34D-A193-05DD4F6DA939}" type="presParOf" srcId="{75C1788E-608C-C147-8BFB-510F64ED32FC}" destId="{824FDAEF-B054-8647-A600-643FC0FC7B51}" srcOrd="1" destOrd="0" presId="urn:microsoft.com/office/officeart/2008/layout/LinedList"/>
    <dgm:cxn modelId="{A32E7CF3-3165-3246-8A3F-51A70D6F8956}" type="presParOf" srcId="{824FDAEF-B054-8647-A600-643FC0FC7B51}" destId="{F7F4BE88-0755-5548-9853-D13DC5ACACDB}" srcOrd="0" destOrd="0" presId="urn:microsoft.com/office/officeart/2008/layout/LinedList"/>
    <dgm:cxn modelId="{4A0244C9-B456-1B49-8590-D207616BFF59}" type="presParOf" srcId="{824FDAEF-B054-8647-A600-643FC0FC7B51}" destId="{A01056E7-FFFC-0B40-BA09-CAC613A71C08}" srcOrd="1" destOrd="0" presId="urn:microsoft.com/office/officeart/2008/layout/LinedList"/>
    <dgm:cxn modelId="{B64FD800-8395-784F-9360-BB9461A879E2}" type="presParOf" srcId="{824FDAEF-B054-8647-A600-643FC0FC7B51}" destId="{F4191CC8-BBC0-BA4F-9990-E23E6A5825C2}" srcOrd="2" destOrd="0" presId="urn:microsoft.com/office/officeart/2008/layout/LinedList"/>
    <dgm:cxn modelId="{A6A61B59-21C4-214E-B446-36B2A5EE52D9}" type="presParOf" srcId="{75C1788E-608C-C147-8BFB-510F64ED32FC}" destId="{537B579A-232F-FE4F-86F3-1E5001DB7054}" srcOrd="2" destOrd="0" presId="urn:microsoft.com/office/officeart/2008/layout/LinedList"/>
    <dgm:cxn modelId="{9E4F930C-6F35-7D41-8CA3-7FCA242D148A}" type="presParOf" srcId="{75C1788E-608C-C147-8BFB-510F64ED32FC}" destId="{F11B7E28-532D-5B45-B2AF-33B686F69DD3}" srcOrd="3" destOrd="0" presId="urn:microsoft.com/office/officeart/2008/layout/LinedList"/>
    <dgm:cxn modelId="{6B115F5E-1C85-464F-8055-5405F46A73C8}" type="presParOf" srcId="{26B655F0-03C8-2C4D-95F4-3D7970691707}" destId="{23E5AF5B-8279-F243-963D-AD5EFB8BCEA6}" srcOrd="4" destOrd="0" presId="urn:microsoft.com/office/officeart/2008/layout/LinedList"/>
    <dgm:cxn modelId="{88E72CC4-E642-A249-AD49-446C89271BD1}" type="presParOf" srcId="{26B655F0-03C8-2C4D-95F4-3D7970691707}" destId="{D155D282-DA7E-5F43-8E0F-5BD897F6E24E}" srcOrd="5" destOrd="0" presId="urn:microsoft.com/office/officeart/2008/layout/LinedList"/>
    <dgm:cxn modelId="{51A9D1CC-2594-6847-A828-603CA2D7601D}" type="presParOf" srcId="{D155D282-DA7E-5F43-8E0F-5BD897F6E24E}" destId="{0C3E352A-2495-2245-9E06-4230B1648309}" srcOrd="0" destOrd="0" presId="urn:microsoft.com/office/officeart/2008/layout/LinedList"/>
    <dgm:cxn modelId="{436DB5C6-D96F-1443-9AEF-5E529F6CEDFF}" type="presParOf" srcId="{D155D282-DA7E-5F43-8E0F-5BD897F6E24E}" destId="{6BFDCBD9-668B-9D40-A00A-0EDE7C479AD4}" srcOrd="1" destOrd="0" presId="urn:microsoft.com/office/officeart/2008/layout/LinedList"/>
    <dgm:cxn modelId="{6D760058-D024-CE41-AEB6-549A7D46F114}" type="presParOf" srcId="{6BFDCBD9-668B-9D40-A00A-0EDE7C479AD4}" destId="{BFF07ADF-DE61-3F4D-998C-71E0EC7E8EBD}" srcOrd="0" destOrd="0" presId="urn:microsoft.com/office/officeart/2008/layout/LinedList"/>
    <dgm:cxn modelId="{06723159-F79D-3B40-AAB2-4B2CDE0E02D5}" type="presParOf" srcId="{6BFDCBD9-668B-9D40-A00A-0EDE7C479AD4}" destId="{19AC338C-EC49-F948-BA51-3D547B7613BD}" srcOrd="1" destOrd="0" presId="urn:microsoft.com/office/officeart/2008/layout/LinedList"/>
    <dgm:cxn modelId="{9DD4670C-FB0D-5749-BF84-C455790B06F7}" type="presParOf" srcId="{19AC338C-EC49-F948-BA51-3D547B7613BD}" destId="{93EF8702-B7BA-CF41-8DCC-5B7FF33E64DB}" srcOrd="0" destOrd="0" presId="urn:microsoft.com/office/officeart/2008/layout/LinedList"/>
    <dgm:cxn modelId="{15E27A26-A641-D147-B02C-1FE91EF1E0A2}" type="presParOf" srcId="{19AC338C-EC49-F948-BA51-3D547B7613BD}" destId="{38BF2DBE-0E9F-DA4E-BE41-83C92401DC08}" srcOrd="1" destOrd="0" presId="urn:microsoft.com/office/officeart/2008/layout/LinedList"/>
    <dgm:cxn modelId="{FA0FF415-FF15-814B-98DE-E1BF0B73DEF8}" type="presParOf" srcId="{19AC338C-EC49-F948-BA51-3D547B7613BD}" destId="{F413BCC6-5B91-B343-9155-75D78740D388}" srcOrd="2" destOrd="0" presId="urn:microsoft.com/office/officeart/2008/layout/LinedList"/>
    <dgm:cxn modelId="{C6651341-C174-7C45-8513-29FDED8B6115}" type="presParOf" srcId="{6BFDCBD9-668B-9D40-A00A-0EDE7C479AD4}" destId="{7D63BA2E-04B6-0C4A-B5C6-1DD8E87C4C8D}" srcOrd="2" destOrd="0" presId="urn:microsoft.com/office/officeart/2008/layout/LinedList"/>
    <dgm:cxn modelId="{759C5B95-859A-BB4C-ADA3-A6564EF18826}" type="presParOf" srcId="{6BFDCBD9-668B-9D40-A00A-0EDE7C479AD4}" destId="{E3BFD219-D19A-644B-ABE7-DA3E63DDB53B}" srcOrd="3" destOrd="0" presId="urn:microsoft.com/office/officeart/2008/layout/LinedList"/>
    <dgm:cxn modelId="{CFE39C63-54D9-384A-90B7-8AC7D662A7C1}" type="presParOf" srcId="{26B655F0-03C8-2C4D-95F4-3D7970691707}" destId="{F8995E24-3709-4E48-8C07-9CDB4618A6F1}" srcOrd="6" destOrd="0" presId="urn:microsoft.com/office/officeart/2008/layout/LinedList"/>
    <dgm:cxn modelId="{05CB1A96-E27E-4141-AFDC-27AAF5264DE3}" type="presParOf" srcId="{26B655F0-03C8-2C4D-95F4-3D7970691707}" destId="{B8AABF35-5897-6B42-B03A-B70B06B92618}" srcOrd="7" destOrd="0" presId="urn:microsoft.com/office/officeart/2008/layout/LinedList"/>
    <dgm:cxn modelId="{406523E2-30A3-874A-B6B6-CB5C2442A3A2}" type="presParOf" srcId="{B8AABF35-5897-6B42-B03A-B70B06B92618}" destId="{11471C10-AEC5-8D40-A91D-EDE490FFC34F}" srcOrd="0" destOrd="0" presId="urn:microsoft.com/office/officeart/2008/layout/LinedList"/>
    <dgm:cxn modelId="{6CE37D8F-B975-C543-8927-EB5F4E9790CF}" type="presParOf" srcId="{B8AABF35-5897-6B42-B03A-B70B06B92618}" destId="{A4A57CB8-71C4-AA48-A56C-75698502D2A7}" srcOrd="1" destOrd="0" presId="urn:microsoft.com/office/officeart/2008/layout/LinedList"/>
    <dgm:cxn modelId="{F7A859D0-FCA5-CE4E-B53E-30A36C91690B}" type="presParOf" srcId="{A4A57CB8-71C4-AA48-A56C-75698502D2A7}" destId="{3B539A4D-19DE-C44B-9F46-BD16E02CE5DC}" srcOrd="0" destOrd="0" presId="urn:microsoft.com/office/officeart/2008/layout/LinedList"/>
    <dgm:cxn modelId="{7F074492-0BDA-9642-B396-31B54EF47064}" type="presParOf" srcId="{A4A57CB8-71C4-AA48-A56C-75698502D2A7}" destId="{EFD3CC26-AC08-A547-B27D-273A15302DF8}" srcOrd="1" destOrd="0" presId="urn:microsoft.com/office/officeart/2008/layout/LinedList"/>
    <dgm:cxn modelId="{F404FD45-24BA-D846-8D4A-D415B1CB0B02}" type="presParOf" srcId="{EFD3CC26-AC08-A547-B27D-273A15302DF8}" destId="{C8E52D98-FE83-1B4D-9526-8694925DAEEE}" srcOrd="0" destOrd="0" presId="urn:microsoft.com/office/officeart/2008/layout/LinedList"/>
    <dgm:cxn modelId="{2BF02BAA-9986-EF4F-AA1A-E2813D442C1E}" type="presParOf" srcId="{EFD3CC26-AC08-A547-B27D-273A15302DF8}" destId="{AA6EAC38-7172-5649-A5FF-C42B43EE3A31}" srcOrd="1" destOrd="0" presId="urn:microsoft.com/office/officeart/2008/layout/LinedList"/>
    <dgm:cxn modelId="{87829A75-337A-8746-A76C-CF784B0F800A}" type="presParOf" srcId="{EFD3CC26-AC08-A547-B27D-273A15302DF8}" destId="{278E9B0C-A1E6-8549-A3B7-80BC9AE4FE1D}" srcOrd="2" destOrd="0" presId="urn:microsoft.com/office/officeart/2008/layout/LinedList"/>
    <dgm:cxn modelId="{7E6D838F-714B-9A40-83B9-3864C8BA657A}" type="presParOf" srcId="{A4A57CB8-71C4-AA48-A56C-75698502D2A7}" destId="{878FA20C-9F45-1347-9DB2-292DC480F46D}" srcOrd="2" destOrd="0" presId="urn:microsoft.com/office/officeart/2008/layout/LinedList"/>
    <dgm:cxn modelId="{6065F017-B392-5344-8FEE-C7DCC56451F0}" type="presParOf" srcId="{A4A57CB8-71C4-AA48-A56C-75698502D2A7}" destId="{FE1364A0-7585-AB4A-9F34-B0EDCF330542}" srcOrd="3" destOrd="0" presId="urn:microsoft.com/office/officeart/2008/layout/LinedList"/>
    <dgm:cxn modelId="{19B2C5C4-16A5-BC44-8D3D-B278093AF1B0}" type="presParOf" srcId="{26B655F0-03C8-2C4D-95F4-3D7970691707}" destId="{7730A77A-225F-2A4A-B208-97DF361B09D3}" srcOrd="8" destOrd="0" presId="urn:microsoft.com/office/officeart/2008/layout/LinedList"/>
    <dgm:cxn modelId="{3BC67627-A972-0F40-BAA0-85F309FE1D93}" type="presParOf" srcId="{26B655F0-03C8-2C4D-95F4-3D7970691707}" destId="{F4D019DF-22F0-4846-B86A-B7D47555FDDD}" srcOrd="9" destOrd="0" presId="urn:microsoft.com/office/officeart/2008/layout/LinedList"/>
    <dgm:cxn modelId="{F64757F9-CF82-734F-A51E-94D943B9E911}" type="presParOf" srcId="{F4D019DF-22F0-4846-B86A-B7D47555FDDD}" destId="{A372D7CF-9B04-8D4F-987D-A6494BECD832}" srcOrd="0" destOrd="0" presId="urn:microsoft.com/office/officeart/2008/layout/LinedList"/>
    <dgm:cxn modelId="{E1DB9379-2C50-7E40-8793-36EB0D8A0047}" type="presParOf" srcId="{F4D019DF-22F0-4846-B86A-B7D47555FDDD}" destId="{606A6EAF-6D5D-B447-8891-686D07DC60BB}" srcOrd="1" destOrd="0" presId="urn:microsoft.com/office/officeart/2008/layout/LinedList"/>
    <dgm:cxn modelId="{55DD4CBB-D36D-5048-82DC-EBE9AE5140CD}" type="presParOf" srcId="{606A6EAF-6D5D-B447-8891-686D07DC60BB}" destId="{FEB1716A-7F0B-E147-AA07-721DA779BD35}" srcOrd="0" destOrd="0" presId="urn:microsoft.com/office/officeart/2008/layout/LinedList"/>
    <dgm:cxn modelId="{196004BF-0A48-504E-84A4-6FCA1822E131}" type="presParOf" srcId="{606A6EAF-6D5D-B447-8891-686D07DC60BB}" destId="{C8D6F2AA-CA0F-0346-95AD-8475A913DCA0}" srcOrd="1" destOrd="0" presId="urn:microsoft.com/office/officeart/2008/layout/LinedList"/>
    <dgm:cxn modelId="{5744AF8C-23E2-774F-994A-AB4AA67B31A8}" type="presParOf" srcId="{C8D6F2AA-CA0F-0346-95AD-8475A913DCA0}" destId="{4E17E926-3C14-894D-A5DC-841AEBFA780C}" srcOrd="0" destOrd="0" presId="urn:microsoft.com/office/officeart/2008/layout/LinedList"/>
    <dgm:cxn modelId="{6517410D-9786-684D-96C7-64053B2831C2}" type="presParOf" srcId="{C8D6F2AA-CA0F-0346-95AD-8475A913DCA0}" destId="{B8A0794D-B368-D343-9895-D8750FA40BB8}" srcOrd="1" destOrd="0" presId="urn:microsoft.com/office/officeart/2008/layout/LinedList"/>
    <dgm:cxn modelId="{DC9D0F8A-339F-D744-BBA5-DED0ACD91358}" type="presParOf" srcId="{C8D6F2AA-CA0F-0346-95AD-8475A913DCA0}" destId="{DAD51318-8BAF-6041-B88C-7DBB89A095D2}" srcOrd="2" destOrd="0" presId="urn:microsoft.com/office/officeart/2008/layout/LinedList"/>
    <dgm:cxn modelId="{777AB626-99F6-DF4A-A939-5BCBC90C60FB}" type="presParOf" srcId="{606A6EAF-6D5D-B447-8891-686D07DC60BB}" destId="{7C71135C-5885-FE46-8623-449EB1213DDD}" srcOrd="2" destOrd="0" presId="urn:microsoft.com/office/officeart/2008/layout/LinedList"/>
    <dgm:cxn modelId="{312B716A-1AC0-9845-B415-41F652E5E422}" type="presParOf" srcId="{606A6EAF-6D5D-B447-8891-686D07DC60BB}" destId="{D9BE4D88-8F83-F641-8995-0A7D2A7D36B7}" srcOrd="3" destOrd="0" presId="urn:microsoft.com/office/officeart/2008/layout/LinedList"/>
    <dgm:cxn modelId="{B8F93B5C-96A1-654D-9548-B261A63AE024}" type="presParOf" srcId="{26B655F0-03C8-2C4D-95F4-3D7970691707}" destId="{4F427630-1477-5644-AB5E-2E703829DD66}" srcOrd="10" destOrd="0" presId="urn:microsoft.com/office/officeart/2008/layout/LinedList"/>
    <dgm:cxn modelId="{04863456-372C-4941-934B-498F0BDC24A8}" type="presParOf" srcId="{26B655F0-03C8-2C4D-95F4-3D7970691707}" destId="{971F0DE4-1316-5242-9E9D-CD651728AB95}" srcOrd="11" destOrd="0" presId="urn:microsoft.com/office/officeart/2008/layout/LinedList"/>
    <dgm:cxn modelId="{9C5740E4-6231-BD42-AFC6-83AE959CA43D}" type="presParOf" srcId="{971F0DE4-1316-5242-9E9D-CD651728AB95}" destId="{6020395B-2C4A-9447-B28B-F2FAF236CE5E}" srcOrd="0" destOrd="0" presId="urn:microsoft.com/office/officeart/2008/layout/LinedList"/>
    <dgm:cxn modelId="{EBB84B29-761E-7A49-A697-1D585B2045A8}" type="presParOf" srcId="{971F0DE4-1316-5242-9E9D-CD651728AB95}" destId="{D493CFCC-1E02-914C-8ED1-281DE4E8E924}" srcOrd="1" destOrd="0" presId="urn:microsoft.com/office/officeart/2008/layout/LinedList"/>
    <dgm:cxn modelId="{E17832D2-F94A-8D41-8680-40500F7A46F8}" type="presParOf" srcId="{D493CFCC-1E02-914C-8ED1-281DE4E8E924}" destId="{3FF642DE-4211-164C-9B93-2C0F96B2C4A9}" srcOrd="0" destOrd="0" presId="urn:microsoft.com/office/officeart/2008/layout/LinedList"/>
    <dgm:cxn modelId="{03F195E2-998C-C94F-B885-4AA705206E65}" type="presParOf" srcId="{D493CFCC-1E02-914C-8ED1-281DE4E8E924}" destId="{03EF8F27-A82A-6241-95FC-21533074BCFE}" srcOrd="1" destOrd="0" presId="urn:microsoft.com/office/officeart/2008/layout/LinedList"/>
    <dgm:cxn modelId="{5D924D02-A54D-9949-85B8-5953D8E28BB1}" type="presParOf" srcId="{03EF8F27-A82A-6241-95FC-21533074BCFE}" destId="{52E5654D-D34C-AC42-9150-A9E387624976}" srcOrd="0" destOrd="0" presId="urn:microsoft.com/office/officeart/2008/layout/LinedList"/>
    <dgm:cxn modelId="{29F8B2B2-A271-6347-89F5-773BA3A175EE}" type="presParOf" srcId="{03EF8F27-A82A-6241-95FC-21533074BCFE}" destId="{015BF9A6-5B1F-C246-B8B2-225A8EC293A3}" srcOrd="1" destOrd="0" presId="urn:microsoft.com/office/officeart/2008/layout/LinedList"/>
    <dgm:cxn modelId="{885ADA74-A3B4-E34B-961B-DEC2EF2FFB8D}" type="presParOf" srcId="{03EF8F27-A82A-6241-95FC-21533074BCFE}" destId="{8BE4A9C2-40C1-4449-995E-C0650AD24304}" srcOrd="2" destOrd="0" presId="urn:microsoft.com/office/officeart/2008/layout/LinedList"/>
    <dgm:cxn modelId="{7E23CD1C-5CF4-AB4F-AA33-59E9605F1F59}" type="presParOf" srcId="{D493CFCC-1E02-914C-8ED1-281DE4E8E924}" destId="{3164D938-9750-B546-81E5-D58E85BA985A}" srcOrd="2" destOrd="0" presId="urn:microsoft.com/office/officeart/2008/layout/LinedList"/>
    <dgm:cxn modelId="{4C320073-BB24-EF45-AC44-BECB8F3E1EE0}" type="presParOf" srcId="{D493CFCC-1E02-914C-8ED1-281DE4E8E924}" destId="{F4A84133-A84A-C04E-9812-7D9862C085E2}" srcOrd="3"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DCF99-63B2-FE4F-8D9B-D5DD3CB7E3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F94180-C555-5147-B044-5952B90F9241}">
      <dgm:prSet/>
      <dgm:spPr>
        <a:solidFill>
          <a:schemeClr val="accent2">
            <a:lumMod val="75000"/>
          </a:schemeClr>
        </a:solidFill>
      </dgm:spPr>
      <dgm:t>
        <a:bodyPr/>
        <a:lstStyle/>
        <a:p>
          <a:r>
            <a:rPr lang="en-US" dirty="0"/>
            <a:t>A Different Presentation of Disease</a:t>
          </a:r>
        </a:p>
      </dgm:t>
    </dgm:pt>
    <dgm:pt modelId="{7ADEB37F-E0B4-FA48-89B7-7ECD5D65728E}" type="parTrans" cxnId="{2D141F1E-81B4-0E4C-8E58-E232A3CB184F}">
      <dgm:prSet/>
      <dgm:spPr/>
      <dgm:t>
        <a:bodyPr/>
        <a:lstStyle/>
        <a:p>
          <a:endParaRPr lang="en-US"/>
        </a:p>
      </dgm:t>
    </dgm:pt>
    <dgm:pt modelId="{8724DE58-245E-F646-B640-D50FD205A32C}" type="sibTrans" cxnId="{2D141F1E-81B4-0E4C-8E58-E232A3CB184F}">
      <dgm:prSet/>
      <dgm:spPr/>
      <dgm:t>
        <a:bodyPr/>
        <a:lstStyle/>
        <a:p>
          <a:endParaRPr lang="en-US"/>
        </a:p>
      </dgm:t>
    </dgm:pt>
    <dgm:pt modelId="{02C044C8-93EC-5945-A3A5-10730672FEFD}">
      <dgm:prSet/>
      <dgm:spPr/>
      <dgm:t>
        <a:bodyPr/>
        <a:lstStyle/>
        <a:p>
          <a:r>
            <a:rPr lang="en-US" dirty="0"/>
            <a:t> </a:t>
          </a:r>
          <a:r>
            <a:rPr lang="en-US" dirty="0">
              <a:solidFill>
                <a:schemeClr val="tx2"/>
              </a:solidFill>
            </a:rPr>
            <a:t>Older age of disease onset</a:t>
          </a:r>
        </a:p>
      </dgm:t>
    </dgm:pt>
    <dgm:pt modelId="{348E41F4-867C-4448-B1CF-4B4684B4B5E2}" type="parTrans" cxnId="{9B6B0F78-7E2D-0A4F-99B2-4716FD0A78B1}">
      <dgm:prSet/>
      <dgm:spPr/>
      <dgm:t>
        <a:bodyPr/>
        <a:lstStyle/>
        <a:p>
          <a:endParaRPr lang="en-US"/>
        </a:p>
      </dgm:t>
    </dgm:pt>
    <dgm:pt modelId="{8B0ED9E0-F84A-7945-A881-CCC997853D66}" type="sibTrans" cxnId="{9B6B0F78-7E2D-0A4F-99B2-4716FD0A78B1}">
      <dgm:prSet/>
      <dgm:spPr/>
      <dgm:t>
        <a:bodyPr/>
        <a:lstStyle/>
        <a:p>
          <a:endParaRPr lang="en-US"/>
        </a:p>
      </dgm:t>
    </dgm:pt>
    <dgm:pt modelId="{50E8466A-C918-054F-9234-7EA4AC1D0C32}">
      <dgm:prSet/>
      <dgm:spPr/>
      <dgm:t>
        <a:bodyPr/>
        <a:lstStyle/>
        <a:p>
          <a:r>
            <a:rPr lang="en-US" dirty="0">
              <a:solidFill>
                <a:schemeClr val="tx2"/>
              </a:solidFill>
            </a:rPr>
            <a:t> More co-morbidities</a:t>
          </a:r>
        </a:p>
      </dgm:t>
    </dgm:pt>
    <dgm:pt modelId="{417680A4-95F1-FB49-BF3F-E491FE123188}" type="parTrans" cxnId="{BBB25F74-829A-A041-9727-A7E9CE88FCC3}">
      <dgm:prSet/>
      <dgm:spPr/>
      <dgm:t>
        <a:bodyPr/>
        <a:lstStyle/>
        <a:p>
          <a:endParaRPr lang="en-US"/>
        </a:p>
      </dgm:t>
    </dgm:pt>
    <dgm:pt modelId="{795C9137-36AC-814B-AD64-B1371BFB6FBF}" type="sibTrans" cxnId="{BBB25F74-829A-A041-9727-A7E9CE88FCC3}">
      <dgm:prSet/>
      <dgm:spPr/>
      <dgm:t>
        <a:bodyPr/>
        <a:lstStyle/>
        <a:p>
          <a:endParaRPr lang="en-US"/>
        </a:p>
      </dgm:t>
    </dgm:pt>
    <dgm:pt modelId="{DD2ED4C5-399D-EC4A-88A1-04CDA11C5A3B}">
      <dgm:prSet/>
      <dgm:spPr/>
      <dgm:t>
        <a:bodyPr/>
        <a:lstStyle/>
        <a:p>
          <a:r>
            <a:rPr lang="en-US" dirty="0">
              <a:solidFill>
                <a:schemeClr val="tx2"/>
              </a:solidFill>
            </a:rPr>
            <a:t> Different  symptom presentation</a:t>
          </a:r>
        </a:p>
      </dgm:t>
    </dgm:pt>
    <dgm:pt modelId="{78BD86AD-AEFA-FC46-B809-C8D72AFA3A41}" type="parTrans" cxnId="{7CD07817-C4B7-8140-8E7C-36A7C2F51523}">
      <dgm:prSet/>
      <dgm:spPr/>
      <dgm:t>
        <a:bodyPr/>
        <a:lstStyle/>
        <a:p>
          <a:endParaRPr lang="en-US"/>
        </a:p>
      </dgm:t>
    </dgm:pt>
    <dgm:pt modelId="{B4A60F6F-CB31-DD48-8243-454323DF35E7}" type="sibTrans" cxnId="{7CD07817-C4B7-8140-8E7C-36A7C2F51523}">
      <dgm:prSet/>
      <dgm:spPr/>
      <dgm:t>
        <a:bodyPr/>
        <a:lstStyle/>
        <a:p>
          <a:endParaRPr lang="en-US"/>
        </a:p>
      </dgm:t>
    </dgm:pt>
    <dgm:pt modelId="{88B00C1C-8715-0141-A46A-129C86F3FC88}">
      <dgm:prSet/>
      <dgm:spPr/>
      <dgm:t>
        <a:bodyPr/>
        <a:lstStyle/>
        <a:p>
          <a:r>
            <a:rPr lang="en-US" dirty="0">
              <a:solidFill>
                <a:schemeClr val="tx2"/>
              </a:solidFill>
            </a:rPr>
            <a:t> Higher incidence  of non-ischemic </a:t>
          </a:r>
          <a:r>
            <a:rPr lang="en-US" dirty="0" err="1">
              <a:solidFill>
                <a:schemeClr val="tx2"/>
              </a:solidFill>
            </a:rPr>
            <a:t>HFrEF</a:t>
          </a:r>
          <a:r>
            <a:rPr lang="en-US" dirty="0">
              <a:solidFill>
                <a:schemeClr val="tx2"/>
              </a:solidFill>
            </a:rPr>
            <a:t> and </a:t>
          </a:r>
          <a:r>
            <a:rPr lang="en-US" dirty="0" err="1">
              <a:solidFill>
                <a:schemeClr val="tx2"/>
              </a:solidFill>
            </a:rPr>
            <a:t>HFpEF</a:t>
          </a:r>
          <a:r>
            <a:rPr lang="en-US" dirty="0">
              <a:solidFill>
                <a:schemeClr val="tx2"/>
              </a:solidFill>
            </a:rPr>
            <a:t> </a:t>
          </a:r>
        </a:p>
      </dgm:t>
    </dgm:pt>
    <dgm:pt modelId="{FCAAEDBE-E262-244E-B4CE-AFAAC88DD63F}" type="parTrans" cxnId="{D7674437-7068-6742-817B-726EB1C76C3E}">
      <dgm:prSet/>
      <dgm:spPr/>
      <dgm:t>
        <a:bodyPr/>
        <a:lstStyle/>
        <a:p>
          <a:endParaRPr lang="en-US"/>
        </a:p>
      </dgm:t>
    </dgm:pt>
    <dgm:pt modelId="{C1157838-DE86-4040-97AF-E553175F67EA}" type="sibTrans" cxnId="{D7674437-7068-6742-817B-726EB1C76C3E}">
      <dgm:prSet/>
      <dgm:spPr/>
      <dgm:t>
        <a:bodyPr/>
        <a:lstStyle/>
        <a:p>
          <a:endParaRPr lang="en-US"/>
        </a:p>
      </dgm:t>
    </dgm:pt>
    <dgm:pt modelId="{39F33F89-C72F-B349-82C4-9C25F65DE788}">
      <dgm:prSet/>
      <dgm:spPr/>
      <dgm:t>
        <a:bodyPr/>
        <a:lstStyle/>
        <a:p>
          <a:r>
            <a:rPr lang="en-US" dirty="0">
              <a:solidFill>
                <a:schemeClr val="tx2"/>
              </a:solidFill>
            </a:rPr>
            <a:t> Higher HF-related mortality</a:t>
          </a:r>
        </a:p>
      </dgm:t>
    </dgm:pt>
    <dgm:pt modelId="{6C69AE98-540A-0A45-B7C3-421D0A328922}" type="parTrans" cxnId="{6C0FE8DF-E1C5-E947-8F99-3C4E97EA89E0}">
      <dgm:prSet/>
      <dgm:spPr/>
      <dgm:t>
        <a:bodyPr/>
        <a:lstStyle/>
        <a:p>
          <a:endParaRPr lang="en-US"/>
        </a:p>
      </dgm:t>
    </dgm:pt>
    <dgm:pt modelId="{823C386E-1ACA-5D44-8E82-946606AAD01E}" type="sibTrans" cxnId="{6C0FE8DF-E1C5-E947-8F99-3C4E97EA89E0}">
      <dgm:prSet/>
      <dgm:spPr/>
      <dgm:t>
        <a:bodyPr/>
        <a:lstStyle/>
        <a:p>
          <a:endParaRPr lang="en-US"/>
        </a:p>
      </dgm:t>
    </dgm:pt>
    <dgm:pt modelId="{8B723979-C96E-ED4C-8F25-A9CCD35D3326}">
      <dgm:prSet/>
      <dgm:spPr>
        <a:solidFill>
          <a:schemeClr val="accent2">
            <a:lumMod val="75000"/>
          </a:schemeClr>
        </a:solidFill>
      </dgm:spPr>
      <dgm:t>
        <a:bodyPr/>
        <a:lstStyle/>
        <a:p>
          <a:r>
            <a:rPr lang="en-US" dirty="0"/>
            <a:t>Anatomic Differences</a:t>
          </a:r>
        </a:p>
      </dgm:t>
    </dgm:pt>
    <dgm:pt modelId="{0BD66BE2-302E-9040-9BC0-9C4EED2C773E}" type="parTrans" cxnId="{A80FE9CD-0DF8-394D-8408-7CC83A3FE359}">
      <dgm:prSet/>
      <dgm:spPr/>
      <dgm:t>
        <a:bodyPr/>
        <a:lstStyle/>
        <a:p>
          <a:endParaRPr lang="en-US"/>
        </a:p>
      </dgm:t>
    </dgm:pt>
    <dgm:pt modelId="{E5E31B8B-7B93-0E46-A20F-E89ED11F5C3F}" type="sibTrans" cxnId="{A80FE9CD-0DF8-394D-8408-7CC83A3FE359}">
      <dgm:prSet/>
      <dgm:spPr/>
      <dgm:t>
        <a:bodyPr/>
        <a:lstStyle/>
        <a:p>
          <a:endParaRPr lang="en-US"/>
        </a:p>
      </dgm:t>
    </dgm:pt>
    <dgm:pt modelId="{1AC2A2D7-74F7-6E4A-9F85-68840A642CFD}">
      <dgm:prSet/>
      <dgm:spPr/>
      <dgm:t>
        <a:bodyPr/>
        <a:lstStyle/>
        <a:p>
          <a:r>
            <a:rPr lang="en-US" dirty="0">
              <a:solidFill>
                <a:schemeClr val="tx2"/>
              </a:solidFill>
            </a:rPr>
            <a:t>LV size</a:t>
          </a:r>
        </a:p>
      </dgm:t>
    </dgm:pt>
    <dgm:pt modelId="{982D21A7-859D-044E-A752-E8BD5A2F6536}" type="parTrans" cxnId="{A16582C0-F8E0-E948-A4DE-5317B0A96A16}">
      <dgm:prSet/>
      <dgm:spPr/>
      <dgm:t>
        <a:bodyPr/>
        <a:lstStyle/>
        <a:p>
          <a:endParaRPr lang="en-US"/>
        </a:p>
      </dgm:t>
    </dgm:pt>
    <dgm:pt modelId="{E26EB8E5-59F5-6D42-B449-2CFD9158B1CA}" type="sibTrans" cxnId="{A16582C0-F8E0-E948-A4DE-5317B0A96A16}">
      <dgm:prSet/>
      <dgm:spPr/>
      <dgm:t>
        <a:bodyPr/>
        <a:lstStyle/>
        <a:p>
          <a:endParaRPr lang="en-US"/>
        </a:p>
      </dgm:t>
    </dgm:pt>
    <dgm:pt modelId="{6FF68DD9-7642-0F4B-A00F-34B25FFD1835}">
      <dgm:prSet/>
      <dgm:spPr/>
      <dgm:t>
        <a:bodyPr/>
        <a:lstStyle/>
        <a:p>
          <a:r>
            <a:rPr lang="en-US" dirty="0">
              <a:solidFill>
                <a:schemeClr val="tx2"/>
              </a:solidFill>
            </a:rPr>
            <a:t>QRS duration</a:t>
          </a:r>
        </a:p>
      </dgm:t>
    </dgm:pt>
    <dgm:pt modelId="{97FBBBA0-9D0D-A742-B8B7-9035F9EFB12E}" type="parTrans" cxnId="{8F48E432-1DC8-E645-B379-82AD5FD30DED}">
      <dgm:prSet/>
      <dgm:spPr/>
      <dgm:t>
        <a:bodyPr/>
        <a:lstStyle/>
        <a:p>
          <a:endParaRPr lang="en-US"/>
        </a:p>
      </dgm:t>
    </dgm:pt>
    <dgm:pt modelId="{3E68E305-B919-F142-BFF0-931960E1E52C}" type="sibTrans" cxnId="{8F48E432-1DC8-E645-B379-82AD5FD30DED}">
      <dgm:prSet/>
      <dgm:spPr/>
      <dgm:t>
        <a:bodyPr/>
        <a:lstStyle/>
        <a:p>
          <a:endParaRPr lang="en-US"/>
        </a:p>
      </dgm:t>
    </dgm:pt>
    <dgm:pt modelId="{28924EDF-17A3-BA48-AAEC-FDF09357DF37}">
      <dgm:prSet/>
      <dgm:spPr>
        <a:solidFill>
          <a:schemeClr val="accent2">
            <a:lumMod val="75000"/>
          </a:schemeClr>
        </a:solidFill>
      </dgm:spPr>
      <dgm:t>
        <a:bodyPr/>
        <a:lstStyle/>
        <a:p>
          <a:r>
            <a:rPr lang="en-US" dirty="0"/>
            <a:t>A Different Response to Therapy</a:t>
          </a:r>
        </a:p>
      </dgm:t>
    </dgm:pt>
    <dgm:pt modelId="{3386107C-B4F7-134B-A15F-EABE095BFF20}" type="parTrans" cxnId="{0328B606-1DE9-F242-A953-F6260B2F3409}">
      <dgm:prSet/>
      <dgm:spPr/>
      <dgm:t>
        <a:bodyPr/>
        <a:lstStyle/>
        <a:p>
          <a:endParaRPr lang="en-US"/>
        </a:p>
      </dgm:t>
    </dgm:pt>
    <dgm:pt modelId="{70CD9C90-5420-7C47-9953-4B17C2251BC0}" type="sibTrans" cxnId="{0328B606-1DE9-F242-A953-F6260B2F3409}">
      <dgm:prSet/>
      <dgm:spPr/>
      <dgm:t>
        <a:bodyPr/>
        <a:lstStyle/>
        <a:p>
          <a:endParaRPr lang="en-US"/>
        </a:p>
      </dgm:t>
    </dgm:pt>
    <dgm:pt modelId="{DBC58D67-A2CF-8B4B-83D1-826F8ABF4D9D}">
      <dgm:prSet/>
      <dgm:spPr/>
      <dgm:t>
        <a:bodyPr/>
        <a:lstStyle/>
        <a:p>
          <a:endParaRPr lang="en-US" dirty="0"/>
        </a:p>
      </dgm:t>
    </dgm:pt>
    <dgm:pt modelId="{5E252BBF-ABCD-AF4D-B763-049FC9473093}" type="parTrans" cxnId="{4EAD2D02-C2EA-444B-A21A-3BA753439A2E}">
      <dgm:prSet/>
      <dgm:spPr/>
      <dgm:t>
        <a:bodyPr/>
        <a:lstStyle/>
        <a:p>
          <a:endParaRPr lang="en-US"/>
        </a:p>
      </dgm:t>
    </dgm:pt>
    <dgm:pt modelId="{FC2546DA-A6ED-5C4C-9407-33CB100A33D7}" type="sibTrans" cxnId="{4EAD2D02-C2EA-444B-A21A-3BA753439A2E}">
      <dgm:prSet/>
      <dgm:spPr/>
      <dgm:t>
        <a:bodyPr/>
        <a:lstStyle/>
        <a:p>
          <a:endParaRPr lang="en-US"/>
        </a:p>
      </dgm:t>
    </dgm:pt>
    <dgm:pt modelId="{F5F3BF4C-D085-2546-B4C4-66F92BC6FBF5}">
      <dgm:prSet/>
      <dgm:spPr/>
      <dgm:t>
        <a:bodyPr/>
        <a:lstStyle/>
        <a:p>
          <a:endParaRPr lang="en-US" dirty="0"/>
        </a:p>
      </dgm:t>
    </dgm:pt>
    <dgm:pt modelId="{693651BF-52F9-1345-810F-A0FE25B0AD9B}" type="parTrans" cxnId="{D6DDEEEF-8650-EA47-B883-3AC3D4CA530F}">
      <dgm:prSet/>
      <dgm:spPr/>
      <dgm:t>
        <a:bodyPr/>
        <a:lstStyle/>
        <a:p>
          <a:endParaRPr lang="en-US"/>
        </a:p>
      </dgm:t>
    </dgm:pt>
    <dgm:pt modelId="{51A3F781-A04A-9442-92A4-FB752A0F75CB}" type="sibTrans" cxnId="{D6DDEEEF-8650-EA47-B883-3AC3D4CA530F}">
      <dgm:prSet/>
      <dgm:spPr/>
      <dgm:t>
        <a:bodyPr/>
        <a:lstStyle/>
        <a:p>
          <a:endParaRPr lang="en-US"/>
        </a:p>
      </dgm:t>
    </dgm:pt>
    <dgm:pt modelId="{70F20B24-9AF8-F349-A143-D089CFEC0477}">
      <dgm:prSet/>
      <dgm:spPr/>
      <dgm:t>
        <a:bodyPr/>
        <a:lstStyle/>
        <a:p>
          <a:endParaRPr lang="en-US" dirty="0"/>
        </a:p>
      </dgm:t>
    </dgm:pt>
    <dgm:pt modelId="{1E17B856-66BF-0D4C-A679-9835CAF5DE58}" type="parTrans" cxnId="{81E0EA78-D485-3C4C-85DB-B1AD63F6970B}">
      <dgm:prSet/>
      <dgm:spPr/>
      <dgm:t>
        <a:bodyPr/>
        <a:lstStyle/>
        <a:p>
          <a:endParaRPr lang="en-US"/>
        </a:p>
      </dgm:t>
    </dgm:pt>
    <dgm:pt modelId="{2C2A1335-92F0-A247-AF9C-C23866ABED76}" type="sibTrans" cxnId="{81E0EA78-D485-3C4C-85DB-B1AD63F6970B}">
      <dgm:prSet/>
      <dgm:spPr/>
      <dgm:t>
        <a:bodyPr/>
        <a:lstStyle/>
        <a:p>
          <a:endParaRPr lang="en-US"/>
        </a:p>
      </dgm:t>
    </dgm:pt>
    <dgm:pt modelId="{FC47536B-DAD4-F14A-B4B9-6D55651C76E4}">
      <dgm:prSet/>
      <dgm:spPr/>
      <dgm:t>
        <a:bodyPr/>
        <a:lstStyle/>
        <a:p>
          <a:endParaRPr lang="en-US" dirty="0"/>
        </a:p>
      </dgm:t>
    </dgm:pt>
    <dgm:pt modelId="{37657E35-ED11-1946-868F-5FF2D2337040}" type="parTrans" cxnId="{3E7AEB1F-3214-304A-B567-809780DF83A6}">
      <dgm:prSet/>
      <dgm:spPr/>
      <dgm:t>
        <a:bodyPr/>
        <a:lstStyle/>
        <a:p>
          <a:endParaRPr lang="en-US"/>
        </a:p>
      </dgm:t>
    </dgm:pt>
    <dgm:pt modelId="{FC912385-6884-8D41-A93E-45F0A18E4D24}" type="sibTrans" cxnId="{3E7AEB1F-3214-304A-B567-809780DF83A6}">
      <dgm:prSet/>
      <dgm:spPr/>
      <dgm:t>
        <a:bodyPr/>
        <a:lstStyle/>
        <a:p>
          <a:endParaRPr lang="en-US"/>
        </a:p>
      </dgm:t>
    </dgm:pt>
    <dgm:pt modelId="{71469ED2-0F32-3842-BF0B-F219FF3A7381}">
      <dgm:prSet/>
      <dgm:spPr/>
      <dgm:t>
        <a:bodyPr/>
        <a:lstStyle/>
        <a:p>
          <a:endParaRPr lang="en-US" dirty="0"/>
        </a:p>
      </dgm:t>
    </dgm:pt>
    <dgm:pt modelId="{02A8B25C-B917-424C-BCC1-B7B07D995299}" type="parTrans" cxnId="{A0A69715-F8BF-7747-BD3A-924632C1672E}">
      <dgm:prSet/>
      <dgm:spPr/>
      <dgm:t>
        <a:bodyPr/>
        <a:lstStyle/>
        <a:p>
          <a:endParaRPr lang="en-US"/>
        </a:p>
      </dgm:t>
    </dgm:pt>
    <dgm:pt modelId="{2C6C7A19-19A0-CF46-962C-508E207D0763}" type="sibTrans" cxnId="{A0A69715-F8BF-7747-BD3A-924632C1672E}">
      <dgm:prSet/>
      <dgm:spPr/>
      <dgm:t>
        <a:bodyPr/>
        <a:lstStyle/>
        <a:p>
          <a:endParaRPr lang="en-US"/>
        </a:p>
      </dgm:t>
    </dgm:pt>
    <dgm:pt modelId="{B97BE96C-EEF2-5146-83A5-50508BE85DF6}">
      <dgm:prSet/>
      <dgm:spPr/>
      <dgm:t>
        <a:bodyPr/>
        <a:lstStyle/>
        <a:p>
          <a:r>
            <a:rPr lang="en-US" dirty="0">
              <a:solidFill>
                <a:schemeClr val="tx2"/>
              </a:solidFill>
            </a:rPr>
            <a:t>Aspirin therapy for primary prevention of CV disease has a greater stroke vs MI risk reduction - it’s the opposite for men</a:t>
          </a:r>
        </a:p>
      </dgm:t>
    </dgm:pt>
    <dgm:pt modelId="{719DF920-C68B-7A49-82AA-D7D3103D8313}" type="parTrans" cxnId="{3B67F1F9-428B-9341-9EF9-7D2B561EEB53}">
      <dgm:prSet/>
      <dgm:spPr/>
      <dgm:t>
        <a:bodyPr/>
        <a:lstStyle/>
        <a:p>
          <a:endParaRPr lang="en-US"/>
        </a:p>
      </dgm:t>
    </dgm:pt>
    <dgm:pt modelId="{081F543F-19CC-A34A-AE41-A1D0480322D7}" type="sibTrans" cxnId="{3B67F1F9-428B-9341-9EF9-7D2B561EEB53}">
      <dgm:prSet/>
      <dgm:spPr/>
      <dgm:t>
        <a:bodyPr/>
        <a:lstStyle/>
        <a:p>
          <a:endParaRPr lang="en-US"/>
        </a:p>
      </dgm:t>
    </dgm:pt>
    <dgm:pt modelId="{DEC452DE-B09B-814E-9840-985EC2A90877}">
      <dgm:prSet/>
      <dgm:spPr/>
      <dgm:t>
        <a:bodyPr/>
        <a:lstStyle/>
        <a:p>
          <a:r>
            <a:rPr lang="en-US" dirty="0">
              <a:solidFill>
                <a:schemeClr val="tx2"/>
              </a:solidFill>
            </a:rPr>
            <a:t>Studies suggest that women have greater benefit from CRT</a:t>
          </a:r>
        </a:p>
      </dgm:t>
    </dgm:pt>
    <dgm:pt modelId="{E1BF5ED0-8523-E840-956E-4BEA1EAB3030}" type="parTrans" cxnId="{86606B7E-9281-EE4C-BB8B-27B08690C18F}">
      <dgm:prSet/>
      <dgm:spPr/>
      <dgm:t>
        <a:bodyPr/>
        <a:lstStyle/>
        <a:p>
          <a:endParaRPr lang="en-US"/>
        </a:p>
      </dgm:t>
    </dgm:pt>
    <dgm:pt modelId="{2FF3FED0-D31C-7A43-B2DE-07E92E7DFA1E}" type="sibTrans" cxnId="{86606B7E-9281-EE4C-BB8B-27B08690C18F}">
      <dgm:prSet/>
      <dgm:spPr/>
      <dgm:t>
        <a:bodyPr/>
        <a:lstStyle/>
        <a:p>
          <a:endParaRPr lang="en-US"/>
        </a:p>
      </dgm:t>
    </dgm:pt>
    <dgm:pt modelId="{3EA0C76A-9AB3-344C-B494-80D436F1A3BD}" type="pres">
      <dgm:prSet presAssocID="{0A8DCF99-63B2-FE4F-8D9B-D5DD3CB7E3BF}" presName="linear" presStyleCnt="0">
        <dgm:presLayoutVars>
          <dgm:animLvl val="lvl"/>
          <dgm:resizeHandles val="exact"/>
        </dgm:presLayoutVars>
      </dgm:prSet>
      <dgm:spPr/>
    </dgm:pt>
    <dgm:pt modelId="{BCCB68C9-753D-494F-90BC-DF517586B2E9}" type="pres">
      <dgm:prSet presAssocID="{92F94180-C555-5147-B044-5952B90F9241}" presName="parentText" presStyleLbl="node1" presStyleIdx="0" presStyleCnt="3">
        <dgm:presLayoutVars>
          <dgm:chMax val="0"/>
          <dgm:bulletEnabled val="1"/>
        </dgm:presLayoutVars>
      </dgm:prSet>
      <dgm:spPr/>
    </dgm:pt>
    <dgm:pt modelId="{C6EE87A2-2653-6F4F-B3D6-7007CFD1BF6D}" type="pres">
      <dgm:prSet presAssocID="{92F94180-C555-5147-B044-5952B90F9241}" presName="childText" presStyleLbl="revTx" presStyleIdx="0" presStyleCnt="3">
        <dgm:presLayoutVars>
          <dgm:bulletEnabled val="1"/>
        </dgm:presLayoutVars>
      </dgm:prSet>
      <dgm:spPr/>
    </dgm:pt>
    <dgm:pt modelId="{B97B245F-8767-8F4E-92CF-FD9DB831E16A}" type="pres">
      <dgm:prSet presAssocID="{8B723979-C96E-ED4C-8F25-A9CCD35D3326}" presName="parentText" presStyleLbl="node1" presStyleIdx="1" presStyleCnt="3">
        <dgm:presLayoutVars>
          <dgm:chMax val="0"/>
          <dgm:bulletEnabled val="1"/>
        </dgm:presLayoutVars>
      </dgm:prSet>
      <dgm:spPr/>
    </dgm:pt>
    <dgm:pt modelId="{33D02E97-EAD0-A847-9B4C-378609855921}" type="pres">
      <dgm:prSet presAssocID="{8B723979-C96E-ED4C-8F25-A9CCD35D3326}" presName="childText" presStyleLbl="revTx" presStyleIdx="1" presStyleCnt="3">
        <dgm:presLayoutVars>
          <dgm:bulletEnabled val="1"/>
        </dgm:presLayoutVars>
      </dgm:prSet>
      <dgm:spPr/>
    </dgm:pt>
    <dgm:pt modelId="{0EB0A661-2BDE-224C-A468-CAF9FC628BDC}" type="pres">
      <dgm:prSet presAssocID="{28924EDF-17A3-BA48-AAEC-FDF09357DF37}" presName="parentText" presStyleLbl="node1" presStyleIdx="2" presStyleCnt="3">
        <dgm:presLayoutVars>
          <dgm:chMax val="0"/>
          <dgm:bulletEnabled val="1"/>
        </dgm:presLayoutVars>
      </dgm:prSet>
      <dgm:spPr/>
    </dgm:pt>
    <dgm:pt modelId="{3EFB75EF-43BE-7B45-B1B3-D6BEC78581A7}" type="pres">
      <dgm:prSet presAssocID="{28924EDF-17A3-BA48-AAEC-FDF09357DF37}" presName="childText" presStyleLbl="revTx" presStyleIdx="2" presStyleCnt="3">
        <dgm:presLayoutVars>
          <dgm:bulletEnabled val="1"/>
        </dgm:presLayoutVars>
      </dgm:prSet>
      <dgm:spPr/>
    </dgm:pt>
  </dgm:ptLst>
  <dgm:cxnLst>
    <dgm:cxn modelId="{4EAD2D02-C2EA-444B-A21A-3BA753439A2E}" srcId="{28924EDF-17A3-BA48-AAEC-FDF09357DF37}" destId="{DBC58D67-A2CF-8B4B-83D1-826F8ABF4D9D}" srcOrd="0" destOrd="0" parTransId="{5E252BBF-ABCD-AF4D-B763-049FC9473093}" sibTransId="{FC2546DA-A6ED-5C4C-9407-33CB100A33D7}"/>
    <dgm:cxn modelId="{0328B606-1DE9-F242-A953-F6260B2F3409}" srcId="{0A8DCF99-63B2-FE4F-8D9B-D5DD3CB7E3BF}" destId="{28924EDF-17A3-BA48-AAEC-FDF09357DF37}" srcOrd="2" destOrd="0" parTransId="{3386107C-B4F7-134B-A15F-EABE095BFF20}" sibTransId="{70CD9C90-5420-7C47-9953-4B17C2251BC0}"/>
    <dgm:cxn modelId="{62A6CB08-BD6B-944E-9D97-24363A3123F4}" type="presOf" srcId="{88B00C1C-8715-0141-A46A-129C86F3FC88}" destId="{C6EE87A2-2653-6F4F-B3D6-7007CFD1BF6D}" srcOrd="0" destOrd="4" presId="urn:microsoft.com/office/officeart/2005/8/layout/vList2"/>
    <dgm:cxn modelId="{AD5A4B10-68DC-5D4E-9235-62CE7DBC0830}" type="presOf" srcId="{DD2ED4C5-399D-EC4A-88A1-04CDA11C5A3B}" destId="{C6EE87A2-2653-6F4F-B3D6-7007CFD1BF6D}" srcOrd="0" destOrd="3" presId="urn:microsoft.com/office/officeart/2005/8/layout/vList2"/>
    <dgm:cxn modelId="{A0A69715-F8BF-7747-BD3A-924632C1672E}" srcId="{8B723979-C96E-ED4C-8F25-A9CCD35D3326}" destId="{71469ED2-0F32-3842-BF0B-F219FF3A7381}" srcOrd="3" destOrd="0" parTransId="{02A8B25C-B917-424C-BCC1-B7B07D995299}" sibTransId="{2C6C7A19-19A0-CF46-962C-508E207D0763}"/>
    <dgm:cxn modelId="{7CD07817-C4B7-8140-8E7C-36A7C2F51523}" srcId="{92F94180-C555-5147-B044-5952B90F9241}" destId="{DD2ED4C5-399D-EC4A-88A1-04CDA11C5A3B}" srcOrd="3" destOrd="0" parTransId="{78BD86AD-AEFA-FC46-B809-C8D72AFA3A41}" sibTransId="{B4A60F6F-CB31-DD48-8243-454323DF35E7}"/>
    <dgm:cxn modelId="{2D141F1E-81B4-0E4C-8E58-E232A3CB184F}" srcId="{0A8DCF99-63B2-FE4F-8D9B-D5DD3CB7E3BF}" destId="{92F94180-C555-5147-B044-5952B90F9241}" srcOrd="0" destOrd="0" parTransId="{7ADEB37F-E0B4-FA48-89B7-7ECD5D65728E}" sibTransId="{8724DE58-245E-F646-B640-D50FD205A32C}"/>
    <dgm:cxn modelId="{3E7AEB1F-3214-304A-B567-809780DF83A6}" srcId="{8B723979-C96E-ED4C-8F25-A9CCD35D3326}" destId="{FC47536B-DAD4-F14A-B4B9-6D55651C76E4}" srcOrd="0" destOrd="0" parTransId="{37657E35-ED11-1946-868F-5FF2D2337040}" sibTransId="{FC912385-6884-8D41-A93E-45F0A18E4D24}"/>
    <dgm:cxn modelId="{A04B112C-8254-7E4D-974F-737C919842E1}" type="presOf" srcId="{DEC452DE-B09B-814E-9840-985EC2A90877}" destId="{3EFB75EF-43BE-7B45-B1B3-D6BEC78581A7}" srcOrd="0" destOrd="1" presId="urn:microsoft.com/office/officeart/2005/8/layout/vList2"/>
    <dgm:cxn modelId="{8F48E432-1DC8-E645-B379-82AD5FD30DED}" srcId="{8B723979-C96E-ED4C-8F25-A9CCD35D3326}" destId="{6FF68DD9-7642-0F4B-A00F-34B25FFD1835}" srcOrd="2" destOrd="0" parTransId="{97FBBBA0-9D0D-A742-B8B7-9035F9EFB12E}" sibTransId="{3E68E305-B919-F142-BFF0-931960E1E52C}"/>
    <dgm:cxn modelId="{D7674437-7068-6742-817B-726EB1C76C3E}" srcId="{92F94180-C555-5147-B044-5952B90F9241}" destId="{88B00C1C-8715-0141-A46A-129C86F3FC88}" srcOrd="4" destOrd="0" parTransId="{FCAAEDBE-E262-244E-B4CE-AFAAC88DD63F}" sibTransId="{C1157838-DE86-4040-97AF-E553175F67EA}"/>
    <dgm:cxn modelId="{EC44DF3F-00DA-644B-A1DB-22B5F4260058}" type="presOf" srcId="{DBC58D67-A2CF-8B4B-83D1-826F8ABF4D9D}" destId="{3EFB75EF-43BE-7B45-B1B3-D6BEC78581A7}" srcOrd="0" destOrd="0" presId="urn:microsoft.com/office/officeart/2005/8/layout/vList2"/>
    <dgm:cxn modelId="{4BDEB440-53E1-F944-B1E4-21A7BD934B2B}" type="presOf" srcId="{39F33F89-C72F-B349-82C4-9C25F65DE788}" destId="{C6EE87A2-2653-6F4F-B3D6-7007CFD1BF6D}" srcOrd="0" destOrd="5" presId="urn:microsoft.com/office/officeart/2005/8/layout/vList2"/>
    <dgm:cxn modelId="{420BA35D-8297-9A40-A05B-45343E49C754}" type="presOf" srcId="{F5F3BF4C-D085-2546-B4C4-66F92BC6FBF5}" destId="{C6EE87A2-2653-6F4F-B3D6-7007CFD1BF6D}" srcOrd="0" destOrd="0" presId="urn:microsoft.com/office/officeart/2005/8/layout/vList2"/>
    <dgm:cxn modelId="{83F4DB5F-9D52-A948-8F07-989F5F00A258}" type="presOf" srcId="{6FF68DD9-7642-0F4B-A00F-34B25FFD1835}" destId="{33D02E97-EAD0-A847-9B4C-378609855921}" srcOrd="0" destOrd="2" presId="urn:microsoft.com/office/officeart/2005/8/layout/vList2"/>
    <dgm:cxn modelId="{BBB25F74-829A-A041-9727-A7E9CE88FCC3}" srcId="{92F94180-C555-5147-B044-5952B90F9241}" destId="{50E8466A-C918-054F-9234-7EA4AC1D0C32}" srcOrd="2" destOrd="0" parTransId="{417680A4-95F1-FB49-BF3F-E491FE123188}" sibTransId="{795C9137-36AC-814B-AD64-B1371BFB6FBF}"/>
    <dgm:cxn modelId="{AF0DC054-F663-F746-9A8C-2FB1975C0C20}" type="presOf" srcId="{FC47536B-DAD4-F14A-B4B9-6D55651C76E4}" destId="{33D02E97-EAD0-A847-9B4C-378609855921}" srcOrd="0" destOrd="0" presId="urn:microsoft.com/office/officeart/2005/8/layout/vList2"/>
    <dgm:cxn modelId="{B9B80E76-3FBC-F041-827F-B1671FF2AB01}" type="presOf" srcId="{B97BE96C-EEF2-5146-83A5-50508BE85DF6}" destId="{3EFB75EF-43BE-7B45-B1B3-D6BEC78581A7}" srcOrd="0" destOrd="2" presId="urn:microsoft.com/office/officeart/2005/8/layout/vList2"/>
    <dgm:cxn modelId="{9B6B0F78-7E2D-0A4F-99B2-4716FD0A78B1}" srcId="{92F94180-C555-5147-B044-5952B90F9241}" destId="{02C044C8-93EC-5945-A3A5-10730672FEFD}" srcOrd="1" destOrd="0" parTransId="{348E41F4-867C-4448-B1CF-4B4684B4B5E2}" sibTransId="{8B0ED9E0-F84A-7945-A881-CCC997853D66}"/>
    <dgm:cxn modelId="{81E0EA78-D485-3C4C-85DB-B1AD63F6970B}" srcId="{92F94180-C555-5147-B044-5952B90F9241}" destId="{70F20B24-9AF8-F349-A143-D089CFEC0477}" srcOrd="6" destOrd="0" parTransId="{1E17B856-66BF-0D4C-A679-9835CAF5DE58}" sibTransId="{2C2A1335-92F0-A247-AF9C-C23866ABED76}"/>
    <dgm:cxn modelId="{154C347C-7AED-C64E-9E68-DB3E8900C9E9}" type="presOf" srcId="{28924EDF-17A3-BA48-AAEC-FDF09357DF37}" destId="{0EB0A661-2BDE-224C-A468-CAF9FC628BDC}" srcOrd="0" destOrd="0" presId="urn:microsoft.com/office/officeart/2005/8/layout/vList2"/>
    <dgm:cxn modelId="{86606B7E-9281-EE4C-BB8B-27B08690C18F}" srcId="{28924EDF-17A3-BA48-AAEC-FDF09357DF37}" destId="{DEC452DE-B09B-814E-9840-985EC2A90877}" srcOrd="1" destOrd="0" parTransId="{E1BF5ED0-8523-E840-956E-4BEA1EAB3030}" sibTransId="{2FF3FED0-D31C-7A43-B2DE-07E92E7DFA1E}"/>
    <dgm:cxn modelId="{D7A7837E-8F6B-8247-8D93-D0DB3DBB81F8}" type="presOf" srcId="{8B723979-C96E-ED4C-8F25-A9CCD35D3326}" destId="{B97B245F-8767-8F4E-92CF-FD9DB831E16A}" srcOrd="0" destOrd="0" presId="urn:microsoft.com/office/officeart/2005/8/layout/vList2"/>
    <dgm:cxn modelId="{262B8899-D8E0-0842-9DAC-94B10FCDA06C}" type="presOf" srcId="{02C044C8-93EC-5945-A3A5-10730672FEFD}" destId="{C6EE87A2-2653-6F4F-B3D6-7007CFD1BF6D}" srcOrd="0" destOrd="1" presId="urn:microsoft.com/office/officeart/2005/8/layout/vList2"/>
    <dgm:cxn modelId="{0B8564A4-6236-C140-8610-331691429C89}" type="presOf" srcId="{50E8466A-C918-054F-9234-7EA4AC1D0C32}" destId="{C6EE87A2-2653-6F4F-B3D6-7007CFD1BF6D}" srcOrd="0" destOrd="2" presId="urn:microsoft.com/office/officeart/2005/8/layout/vList2"/>
    <dgm:cxn modelId="{A16582C0-F8E0-E948-A4DE-5317B0A96A16}" srcId="{8B723979-C96E-ED4C-8F25-A9CCD35D3326}" destId="{1AC2A2D7-74F7-6E4A-9F85-68840A642CFD}" srcOrd="1" destOrd="0" parTransId="{982D21A7-859D-044E-A752-E8BD5A2F6536}" sibTransId="{E26EB8E5-59F5-6D42-B449-2CFD9158B1CA}"/>
    <dgm:cxn modelId="{0422F2C0-103A-154C-BEC0-F15EA07694AF}" type="presOf" srcId="{70F20B24-9AF8-F349-A143-D089CFEC0477}" destId="{C6EE87A2-2653-6F4F-B3D6-7007CFD1BF6D}" srcOrd="0" destOrd="6" presId="urn:microsoft.com/office/officeart/2005/8/layout/vList2"/>
    <dgm:cxn modelId="{6115CDC3-1F31-9741-B752-F9868A82EE79}" type="presOf" srcId="{0A8DCF99-63B2-FE4F-8D9B-D5DD3CB7E3BF}" destId="{3EA0C76A-9AB3-344C-B494-80D436F1A3BD}" srcOrd="0" destOrd="0" presId="urn:microsoft.com/office/officeart/2005/8/layout/vList2"/>
    <dgm:cxn modelId="{A80FE9CD-0DF8-394D-8408-7CC83A3FE359}" srcId="{0A8DCF99-63B2-FE4F-8D9B-D5DD3CB7E3BF}" destId="{8B723979-C96E-ED4C-8F25-A9CCD35D3326}" srcOrd="1" destOrd="0" parTransId="{0BD66BE2-302E-9040-9BC0-9C4EED2C773E}" sibTransId="{E5E31B8B-7B93-0E46-A20F-E89ED11F5C3F}"/>
    <dgm:cxn modelId="{7FC4B1CE-0C67-CF4E-B9AF-ED268A6EBF3E}" type="presOf" srcId="{71469ED2-0F32-3842-BF0B-F219FF3A7381}" destId="{33D02E97-EAD0-A847-9B4C-378609855921}" srcOrd="0" destOrd="3" presId="urn:microsoft.com/office/officeart/2005/8/layout/vList2"/>
    <dgm:cxn modelId="{6C0FE8DF-E1C5-E947-8F99-3C4E97EA89E0}" srcId="{92F94180-C555-5147-B044-5952B90F9241}" destId="{39F33F89-C72F-B349-82C4-9C25F65DE788}" srcOrd="5" destOrd="0" parTransId="{6C69AE98-540A-0A45-B7C3-421D0A328922}" sibTransId="{823C386E-1ACA-5D44-8E82-946606AAD01E}"/>
    <dgm:cxn modelId="{A21D80E7-8D65-2245-BD9F-B7E058F7C8A5}" type="presOf" srcId="{1AC2A2D7-74F7-6E4A-9F85-68840A642CFD}" destId="{33D02E97-EAD0-A847-9B4C-378609855921}" srcOrd="0" destOrd="1" presId="urn:microsoft.com/office/officeart/2005/8/layout/vList2"/>
    <dgm:cxn modelId="{D6DDEEEF-8650-EA47-B883-3AC3D4CA530F}" srcId="{92F94180-C555-5147-B044-5952B90F9241}" destId="{F5F3BF4C-D085-2546-B4C4-66F92BC6FBF5}" srcOrd="0" destOrd="0" parTransId="{693651BF-52F9-1345-810F-A0FE25B0AD9B}" sibTransId="{51A3F781-A04A-9442-92A4-FB752A0F75CB}"/>
    <dgm:cxn modelId="{8A33B1F8-3C98-FA4E-A380-DF5482E5D271}" type="presOf" srcId="{92F94180-C555-5147-B044-5952B90F9241}" destId="{BCCB68C9-753D-494F-90BC-DF517586B2E9}" srcOrd="0" destOrd="0" presId="urn:microsoft.com/office/officeart/2005/8/layout/vList2"/>
    <dgm:cxn modelId="{3B67F1F9-428B-9341-9EF9-7D2B561EEB53}" srcId="{28924EDF-17A3-BA48-AAEC-FDF09357DF37}" destId="{B97BE96C-EEF2-5146-83A5-50508BE85DF6}" srcOrd="2" destOrd="0" parTransId="{719DF920-C68B-7A49-82AA-D7D3103D8313}" sibTransId="{081F543F-19CC-A34A-AE41-A1D0480322D7}"/>
    <dgm:cxn modelId="{E3B3F2EE-55D9-054B-935C-73897FDAACB4}" type="presParOf" srcId="{3EA0C76A-9AB3-344C-B494-80D436F1A3BD}" destId="{BCCB68C9-753D-494F-90BC-DF517586B2E9}" srcOrd="0" destOrd="0" presId="urn:microsoft.com/office/officeart/2005/8/layout/vList2"/>
    <dgm:cxn modelId="{F4123EAF-A097-F94A-A9C4-120C55C0DD1B}" type="presParOf" srcId="{3EA0C76A-9AB3-344C-B494-80D436F1A3BD}" destId="{C6EE87A2-2653-6F4F-B3D6-7007CFD1BF6D}" srcOrd="1" destOrd="0" presId="urn:microsoft.com/office/officeart/2005/8/layout/vList2"/>
    <dgm:cxn modelId="{AD9E275F-B71B-1343-B24F-55392A625B6D}" type="presParOf" srcId="{3EA0C76A-9AB3-344C-B494-80D436F1A3BD}" destId="{B97B245F-8767-8F4E-92CF-FD9DB831E16A}" srcOrd="2" destOrd="0" presId="urn:microsoft.com/office/officeart/2005/8/layout/vList2"/>
    <dgm:cxn modelId="{079DAF52-A6CA-5D43-A278-CB20CB874C9A}" type="presParOf" srcId="{3EA0C76A-9AB3-344C-B494-80D436F1A3BD}" destId="{33D02E97-EAD0-A847-9B4C-378609855921}" srcOrd="3" destOrd="0" presId="urn:microsoft.com/office/officeart/2005/8/layout/vList2"/>
    <dgm:cxn modelId="{2D402833-401F-5E43-8F74-24BAD35C968A}" type="presParOf" srcId="{3EA0C76A-9AB3-344C-B494-80D436F1A3BD}" destId="{0EB0A661-2BDE-224C-A468-CAF9FC628BDC}" srcOrd="4" destOrd="0" presId="urn:microsoft.com/office/officeart/2005/8/layout/vList2"/>
    <dgm:cxn modelId="{89B3D19D-579B-AA4E-A895-376A9EC05A15}" type="presParOf" srcId="{3EA0C76A-9AB3-344C-B494-80D436F1A3BD}" destId="{3EFB75EF-43BE-7B45-B1B3-D6BEC78581A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2F6BB-3DB5-5E45-B77E-9117D72A77EB}" type="doc">
      <dgm:prSet loTypeId="urn:microsoft.com/office/officeart/2005/8/layout/hList1" loCatId="hierarchy" qsTypeId="urn:microsoft.com/office/officeart/2005/8/quickstyle/simple1" qsCatId="simple" csTypeId="urn:microsoft.com/office/officeart/2005/8/colors/accent1_2" csCatId="accent1" phldr="1"/>
      <dgm:spPr/>
      <dgm:t>
        <a:bodyPr/>
        <a:lstStyle/>
        <a:p>
          <a:endParaRPr lang="en-US"/>
        </a:p>
      </dgm:t>
    </dgm:pt>
    <dgm:pt modelId="{32C5EAB0-D1BD-EF48-A4F9-DBBA93D41FE3}" type="pres">
      <dgm:prSet presAssocID="{3EF2F6BB-3DB5-5E45-B77E-9117D72A77EB}" presName="Name0" presStyleCnt="0">
        <dgm:presLayoutVars>
          <dgm:dir/>
          <dgm:animLvl val="lvl"/>
          <dgm:resizeHandles val="exact"/>
        </dgm:presLayoutVars>
      </dgm:prSet>
      <dgm:spPr/>
    </dgm:pt>
  </dgm:ptLst>
  <dgm:cxnLst>
    <dgm:cxn modelId="{192E8CE4-352C-0443-A81C-6E2DC6A017E7}" type="presOf" srcId="{3EF2F6BB-3DB5-5E45-B77E-9117D72A77EB}" destId="{32C5EAB0-D1BD-EF48-A4F9-DBBA93D41FE3}"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1F6067-E521-7346-BAC5-F02CF0AF30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7C5314-6062-F442-A995-C1C680543C96}" type="pres">
      <dgm:prSet presAssocID="{DA1F6067-E521-7346-BAC5-F02CF0AF30AE}" presName="Name0" presStyleCnt="0">
        <dgm:presLayoutVars>
          <dgm:dir/>
          <dgm:animLvl val="lvl"/>
          <dgm:resizeHandles val="exact"/>
        </dgm:presLayoutVars>
      </dgm:prSet>
      <dgm:spPr/>
    </dgm:pt>
  </dgm:ptLst>
  <dgm:cxnLst>
    <dgm:cxn modelId="{AD92CBD0-C1F5-D346-8834-B1C779A03580}" type="presOf" srcId="{DA1F6067-E521-7346-BAC5-F02CF0AF30AE}" destId="{607C5314-6062-F442-A995-C1C680543C96}" srcOrd="0"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84AA0E-C5A0-E94F-BE90-6CB121F262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5498375-3711-2647-8EFA-2B4F56811381}">
      <dgm:prSet/>
      <dgm:spPr/>
      <dgm:t>
        <a:bodyPr/>
        <a:lstStyle/>
        <a:p>
          <a:r>
            <a:rPr lang="en-US" dirty="0">
              <a:solidFill>
                <a:schemeClr val="tx2"/>
              </a:solidFill>
            </a:rPr>
            <a:t>Physicians ask women less often</a:t>
          </a:r>
        </a:p>
      </dgm:t>
    </dgm:pt>
    <dgm:pt modelId="{0AE9C7C3-9BC1-CE4D-A87A-733337583F88}" type="parTrans" cxnId="{E883FFBA-B04E-8048-AABF-612F358E2B92}">
      <dgm:prSet/>
      <dgm:spPr/>
      <dgm:t>
        <a:bodyPr/>
        <a:lstStyle/>
        <a:p>
          <a:endParaRPr lang="en-US"/>
        </a:p>
      </dgm:t>
    </dgm:pt>
    <dgm:pt modelId="{CC15A991-04C0-7247-AECF-7E13A5DF6161}" type="sibTrans" cxnId="{E883FFBA-B04E-8048-AABF-612F358E2B92}">
      <dgm:prSet/>
      <dgm:spPr/>
      <dgm:t>
        <a:bodyPr/>
        <a:lstStyle/>
        <a:p>
          <a:endParaRPr lang="en-US"/>
        </a:p>
      </dgm:t>
    </dgm:pt>
    <dgm:pt modelId="{8174168D-4B3D-D648-82D2-1EBE4930F91C}">
      <dgm:prSet/>
      <dgm:spPr/>
      <dgm:t>
        <a:bodyPr/>
        <a:lstStyle/>
        <a:p>
          <a:r>
            <a:rPr lang="en-US" dirty="0">
              <a:solidFill>
                <a:schemeClr val="tx2"/>
              </a:solidFill>
            </a:rPr>
            <a:t>Women not referred to specialist / treated in a setting without access to research </a:t>
          </a:r>
        </a:p>
      </dgm:t>
    </dgm:pt>
    <dgm:pt modelId="{A51D4260-8DEF-CB42-85B6-E445A9D184C5}" type="parTrans" cxnId="{25355123-0426-5A43-99D6-A7570F7C8D88}">
      <dgm:prSet/>
      <dgm:spPr/>
      <dgm:t>
        <a:bodyPr/>
        <a:lstStyle/>
        <a:p>
          <a:endParaRPr lang="en-US"/>
        </a:p>
      </dgm:t>
    </dgm:pt>
    <dgm:pt modelId="{79B141A8-1351-7F40-A14E-9FB1B1FCFAF3}" type="sibTrans" cxnId="{25355123-0426-5A43-99D6-A7570F7C8D88}">
      <dgm:prSet/>
      <dgm:spPr/>
      <dgm:t>
        <a:bodyPr/>
        <a:lstStyle/>
        <a:p>
          <a:endParaRPr lang="en-US"/>
        </a:p>
      </dgm:t>
    </dgm:pt>
    <dgm:pt modelId="{7541DF2E-5780-F046-8441-B4537EAD9256}">
      <dgm:prSet/>
      <dgm:spPr/>
      <dgm:t>
        <a:bodyPr/>
        <a:lstStyle/>
        <a:p>
          <a:r>
            <a:rPr lang="en-US" dirty="0">
              <a:solidFill>
                <a:schemeClr val="tx2"/>
              </a:solidFill>
            </a:rPr>
            <a:t>Poor physician communication</a:t>
          </a:r>
        </a:p>
      </dgm:t>
    </dgm:pt>
    <dgm:pt modelId="{BE94313B-CCA6-0C47-85EF-8B238D9886B7}" type="parTrans" cxnId="{8CF80983-8F93-8B47-A490-4953202F2807}">
      <dgm:prSet/>
      <dgm:spPr/>
      <dgm:t>
        <a:bodyPr/>
        <a:lstStyle/>
        <a:p>
          <a:endParaRPr lang="en-US"/>
        </a:p>
      </dgm:t>
    </dgm:pt>
    <dgm:pt modelId="{D3460B3F-DC5C-604D-9065-BD435E829FBA}" type="sibTrans" cxnId="{8CF80983-8F93-8B47-A490-4953202F2807}">
      <dgm:prSet/>
      <dgm:spPr/>
      <dgm:t>
        <a:bodyPr/>
        <a:lstStyle/>
        <a:p>
          <a:endParaRPr lang="en-US"/>
        </a:p>
      </dgm:t>
    </dgm:pt>
    <dgm:pt modelId="{FBB65DDE-DAAA-CD45-AB3D-167420D26945}">
      <dgm:prSet/>
      <dgm:spPr/>
      <dgm:t>
        <a:bodyPr/>
        <a:lstStyle/>
        <a:p>
          <a:r>
            <a:rPr lang="en-US" dirty="0">
              <a:solidFill>
                <a:schemeClr val="tx2"/>
              </a:solidFill>
            </a:rPr>
            <a:t>Patient does not meet criteria or has too many comorbidities</a:t>
          </a:r>
        </a:p>
      </dgm:t>
    </dgm:pt>
    <dgm:pt modelId="{265C3612-59CD-3C41-BBA2-2117F1538C48}" type="parTrans" cxnId="{2C20079E-EB61-084A-B7BF-3AAEAACFD0C9}">
      <dgm:prSet/>
      <dgm:spPr/>
      <dgm:t>
        <a:bodyPr/>
        <a:lstStyle/>
        <a:p>
          <a:endParaRPr lang="en-US"/>
        </a:p>
      </dgm:t>
    </dgm:pt>
    <dgm:pt modelId="{6471073E-ED83-D24B-9AE3-405A49FF5FBB}" type="sibTrans" cxnId="{2C20079E-EB61-084A-B7BF-3AAEAACFD0C9}">
      <dgm:prSet/>
      <dgm:spPr/>
      <dgm:t>
        <a:bodyPr/>
        <a:lstStyle/>
        <a:p>
          <a:endParaRPr lang="en-US"/>
        </a:p>
      </dgm:t>
    </dgm:pt>
    <dgm:pt modelId="{31254ACD-5C7D-9444-A136-62A373FFED92}">
      <dgm:prSet/>
      <dgm:spPr/>
      <dgm:t>
        <a:bodyPr/>
        <a:lstStyle/>
        <a:p>
          <a:r>
            <a:rPr lang="en-US" dirty="0"/>
            <a:t>Patient cannot execute participation logistics</a:t>
          </a:r>
        </a:p>
      </dgm:t>
    </dgm:pt>
    <dgm:pt modelId="{2B54A09C-111D-6E4D-A6DE-BD5CA36756CD}" type="parTrans" cxnId="{64EE7994-509E-F747-A8BF-3969DACA4B85}">
      <dgm:prSet/>
      <dgm:spPr/>
      <dgm:t>
        <a:bodyPr/>
        <a:lstStyle/>
        <a:p>
          <a:endParaRPr lang="en-US"/>
        </a:p>
      </dgm:t>
    </dgm:pt>
    <dgm:pt modelId="{0365B9A8-679E-144E-AAE3-4EC4631EEBFE}" type="sibTrans" cxnId="{64EE7994-509E-F747-A8BF-3969DACA4B85}">
      <dgm:prSet/>
      <dgm:spPr/>
      <dgm:t>
        <a:bodyPr/>
        <a:lstStyle/>
        <a:p>
          <a:endParaRPr lang="en-US"/>
        </a:p>
      </dgm:t>
    </dgm:pt>
    <dgm:pt modelId="{695FA2C6-6906-B543-8390-E6EB7178FC55}">
      <dgm:prSet/>
      <dgm:spPr/>
      <dgm:t>
        <a:bodyPr/>
        <a:lstStyle/>
        <a:p>
          <a:r>
            <a:rPr lang="en-US" dirty="0">
              <a:solidFill>
                <a:schemeClr val="tx2"/>
              </a:solidFill>
            </a:rPr>
            <a:t>Clinical efficiencies create patient burden</a:t>
          </a:r>
        </a:p>
      </dgm:t>
    </dgm:pt>
    <dgm:pt modelId="{AFDEB0BA-CF3A-5C41-A4F6-E0D2CC914E7F}" type="parTrans" cxnId="{F60EB40F-5BE6-094B-B4DB-31F3C939217B}">
      <dgm:prSet/>
      <dgm:spPr/>
      <dgm:t>
        <a:bodyPr/>
        <a:lstStyle/>
        <a:p>
          <a:endParaRPr lang="en-US"/>
        </a:p>
      </dgm:t>
    </dgm:pt>
    <dgm:pt modelId="{D7FB366A-3275-C041-B27C-3EE3E981930D}" type="sibTrans" cxnId="{F60EB40F-5BE6-094B-B4DB-31F3C939217B}">
      <dgm:prSet/>
      <dgm:spPr/>
      <dgm:t>
        <a:bodyPr/>
        <a:lstStyle/>
        <a:p>
          <a:endParaRPr lang="en-US"/>
        </a:p>
      </dgm:t>
    </dgm:pt>
    <dgm:pt modelId="{BCB4F8C6-E673-A046-AE65-FCB51FE06299}">
      <dgm:prSet/>
      <dgm:spPr/>
      <dgm:t>
        <a:bodyPr/>
        <a:lstStyle/>
        <a:p>
          <a:endParaRPr lang="en-US" dirty="0">
            <a:solidFill>
              <a:schemeClr val="tx2"/>
            </a:solidFill>
          </a:endParaRPr>
        </a:p>
      </dgm:t>
    </dgm:pt>
    <dgm:pt modelId="{357A8410-15FC-C24D-94BF-B402E08E97B9}" type="parTrans" cxnId="{C43759C9-F467-B144-A65A-0ACF37B83ABD}">
      <dgm:prSet/>
      <dgm:spPr/>
      <dgm:t>
        <a:bodyPr/>
        <a:lstStyle/>
        <a:p>
          <a:endParaRPr lang="en-US"/>
        </a:p>
      </dgm:t>
    </dgm:pt>
    <dgm:pt modelId="{0C9EABA5-DFEC-1047-A403-11F7E4150A5E}" type="sibTrans" cxnId="{C43759C9-F467-B144-A65A-0ACF37B83ABD}">
      <dgm:prSet/>
      <dgm:spPr/>
      <dgm:t>
        <a:bodyPr/>
        <a:lstStyle/>
        <a:p>
          <a:endParaRPr lang="en-US"/>
        </a:p>
      </dgm:t>
    </dgm:pt>
    <dgm:pt modelId="{385039D1-E1EE-8C4B-8762-3D4590648089}">
      <dgm:prSet/>
      <dgm:spPr/>
      <dgm:t>
        <a:bodyPr/>
        <a:lstStyle/>
        <a:p>
          <a:endParaRPr lang="en-US" dirty="0">
            <a:solidFill>
              <a:schemeClr val="tx2"/>
            </a:solidFill>
          </a:endParaRPr>
        </a:p>
      </dgm:t>
    </dgm:pt>
    <dgm:pt modelId="{2B40D5D9-A6E8-9A42-B88D-9EE87FF62605}" type="parTrans" cxnId="{1C2C55A8-EEFD-6848-A77D-AED8571BF2E9}">
      <dgm:prSet/>
      <dgm:spPr/>
      <dgm:t>
        <a:bodyPr/>
        <a:lstStyle/>
        <a:p>
          <a:endParaRPr lang="en-US"/>
        </a:p>
      </dgm:t>
    </dgm:pt>
    <dgm:pt modelId="{362A12E9-5BBD-E042-B349-DF72F31D910C}" type="sibTrans" cxnId="{1C2C55A8-EEFD-6848-A77D-AED8571BF2E9}">
      <dgm:prSet/>
      <dgm:spPr/>
      <dgm:t>
        <a:bodyPr/>
        <a:lstStyle/>
        <a:p>
          <a:endParaRPr lang="en-US"/>
        </a:p>
      </dgm:t>
    </dgm:pt>
    <dgm:pt modelId="{AD5AEC79-CCDF-B549-AF50-B459A5E78A30}">
      <dgm:prSet/>
      <dgm:spPr/>
      <dgm:t>
        <a:bodyPr/>
        <a:lstStyle/>
        <a:p>
          <a:endParaRPr lang="en-US" dirty="0">
            <a:solidFill>
              <a:schemeClr val="tx2"/>
            </a:solidFill>
          </a:endParaRPr>
        </a:p>
      </dgm:t>
    </dgm:pt>
    <dgm:pt modelId="{B23D9BEC-CEE4-CD42-8B06-97E78F6CBB15}" type="parTrans" cxnId="{0CCA7E2D-42E6-4040-8002-5D766F9DC0FF}">
      <dgm:prSet/>
      <dgm:spPr/>
      <dgm:t>
        <a:bodyPr/>
        <a:lstStyle/>
        <a:p>
          <a:endParaRPr lang="en-US"/>
        </a:p>
      </dgm:t>
    </dgm:pt>
    <dgm:pt modelId="{86F8E85E-1F96-474C-9805-165B29497C51}" type="sibTrans" cxnId="{0CCA7E2D-42E6-4040-8002-5D766F9DC0FF}">
      <dgm:prSet/>
      <dgm:spPr/>
      <dgm:t>
        <a:bodyPr/>
        <a:lstStyle/>
        <a:p>
          <a:endParaRPr lang="en-US"/>
        </a:p>
      </dgm:t>
    </dgm:pt>
    <dgm:pt modelId="{B99B8C8B-FD99-4D4B-852A-B707E0A4E24B}">
      <dgm:prSet/>
      <dgm:spPr/>
      <dgm:t>
        <a:bodyPr/>
        <a:lstStyle/>
        <a:p>
          <a:r>
            <a:rPr lang="en-US" dirty="0"/>
            <a:t>Patient initially interested but does not enroll</a:t>
          </a:r>
        </a:p>
      </dgm:t>
    </dgm:pt>
    <dgm:pt modelId="{AE13C550-1939-D043-9630-5F5CB30128B8}" type="sibTrans" cxnId="{9F2BEA68-90D8-B847-B0CB-0D3350CB60C8}">
      <dgm:prSet/>
      <dgm:spPr/>
      <dgm:t>
        <a:bodyPr/>
        <a:lstStyle/>
        <a:p>
          <a:endParaRPr lang="en-US"/>
        </a:p>
      </dgm:t>
    </dgm:pt>
    <dgm:pt modelId="{F2F845B2-90A0-9C47-808D-76182A1932A3}" type="parTrans" cxnId="{9F2BEA68-90D8-B847-B0CB-0D3350CB60C8}">
      <dgm:prSet/>
      <dgm:spPr/>
      <dgm:t>
        <a:bodyPr/>
        <a:lstStyle/>
        <a:p>
          <a:endParaRPr lang="en-US"/>
        </a:p>
      </dgm:t>
    </dgm:pt>
    <dgm:pt modelId="{838FC54E-6551-E14B-ACBD-884C8D5B84CE}">
      <dgm:prSet/>
      <dgm:spPr/>
      <dgm:t>
        <a:bodyPr/>
        <a:lstStyle/>
        <a:p>
          <a:r>
            <a:rPr lang="en-US" dirty="0"/>
            <a:t>Patient misunderstands potential risks and benefits </a:t>
          </a:r>
        </a:p>
      </dgm:t>
    </dgm:pt>
    <dgm:pt modelId="{D5E43600-2A72-3946-9175-A81713FF6107}" type="sibTrans" cxnId="{1FCB8608-18EB-A748-9F4F-E9599EB741EA}">
      <dgm:prSet/>
      <dgm:spPr/>
      <dgm:t>
        <a:bodyPr/>
        <a:lstStyle/>
        <a:p>
          <a:endParaRPr lang="en-US"/>
        </a:p>
      </dgm:t>
    </dgm:pt>
    <dgm:pt modelId="{BD24942E-948C-6F46-8B3E-1F5E11FF5FD9}" type="parTrans" cxnId="{1FCB8608-18EB-A748-9F4F-E9599EB741EA}">
      <dgm:prSet/>
      <dgm:spPr/>
      <dgm:t>
        <a:bodyPr/>
        <a:lstStyle/>
        <a:p>
          <a:endParaRPr lang="en-US"/>
        </a:p>
      </dgm:t>
    </dgm:pt>
    <dgm:pt modelId="{65067E93-ECAA-F34D-845D-0C61BD2FCFF4}">
      <dgm:prSet/>
      <dgm:spPr/>
      <dgm:t>
        <a:bodyPr/>
        <a:lstStyle/>
        <a:p>
          <a:r>
            <a:rPr lang="en-US" dirty="0"/>
            <a:t>Patient not aware or not asked to participate </a:t>
          </a:r>
        </a:p>
      </dgm:t>
    </dgm:pt>
    <dgm:pt modelId="{C0648004-EBBD-2849-8078-1B1B32660791}" type="sibTrans" cxnId="{99D93F4D-0031-3942-8278-A4FC17F02640}">
      <dgm:prSet/>
      <dgm:spPr/>
      <dgm:t>
        <a:bodyPr/>
        <a:lstStyle/>
        <a:p>
          <a:endParaRPr lang="en-US"/>
        </a:p>
      </dgm:t>
    </dgm:pt>
    <dgm:pt modelId="{331BDFF5-6EA0-4C42-B84F-393A3FECAC88}" type="parTrans" cxnId="{99D93F4D-0031-3942-8278-A4FC17F02640}">
      <dgm:prSet/>
      <dgm:spPr/>
      <dgm:t>
        <a:bodyPr/>
        <a:lstStyle/>
        <a:p>
          <a:endParaRPr lang="en-US"/>
        </a:p>
      </dgm:t>
    </dgm:pt>
    <dgm:pt modelId="{0C7CC8FD-9108-E442-87F4-8974EE786B21}">
      <dgm:prSet/>
      <dgm:spPr/>
      <dgm:t>
        <a:bodyPr/>
        <a:lstStyle/>
        <a:p>
          <a:r>
            <a:rPr lang="en-US" dirty="0">
              <a:solidFill>
                <a:schemeClr val="tx2"/>
              </a:solidFill>
            </a:rPr>
            <a:t>Symptoms in women misdiagnosed </a:t>
          </a:r>
        </a:p>
      </dgm:t>
    </dgm:pt>
    <dgm:pt modelId="{A994DA00-1981-374A-8D6E-1DE7C6D62EF7}" type="parTrans" cxnId="{42481E0B-106B-6A40-B95A-2C42B2A3815A}">
      <dgm:prSet/>
      <dgm:spPr/>
      <dgm:t>
        <a:bodyPr/>
        <a:lstStyle/>
        <a:p>
          <a:endParaRPr lang="en-US"/>
        </a:p>
      </dgm:t>
    </dgm:pt>
    <dgm:pt modelId="{7FE1CE47-D9F9-2646-84E0-C982D366B995}" type="sibTrans" cxnId="{42481E0B-106B-6A40-B95A-2C42B2A3815A}">
      <dgm:prSet/>
      <dgm:spPr/>
      <dgm:t>
        <a:bodyPr/>
        <a:lstStyle/>
        <a:p>
          <a:endParaRPr lang="en-US"/>
        </a:p>
      </dgm:t>
    </dgm:pt>
    <dgm:pt modelId="{AE0D2336-98F4-0546-9AC8-5800E0E06683}" type="pres">
      <dgm:prSet presAssocID="{AA84AA0E-C5A0-E94F-BE90-6CB121F2622B}" presName="Name0" presStyleCnt="0">
        <dgm:presLayoutVars>
          <dgm:dir/>
          <dgm:animLvl val="lvl"/>
          <dgm:resizeHandles val="exact"/>
        </dgm:presLayoutVars>
      </dgm:prSet>
      <dgm:spPr/>
    </dgm:pt>
    <dgm:pt modelId="{AF27F1F2-23A0-1D42-8827-2A3564CF6867}" type="pres">
      <dgm:prSet presAssocID="{65067E93-ECAA-F34D-845D-0C61BD2FCFF4}" presName="composite" presStyleCnt="0"/>
      <dgm:spPr/>
    </dgm:pt>
    <dgm:pt modelId="{89F6C1FC-E2D3-A744-BD5E-6B1A3E7D494E}" type="pres">
      <dgm:prSet presAssocID="{65067E93-ECAA-F34D-845D-0C61BD2FCFF4}" presName="parTx" presStyleLbl="alignNode1" presStyleIdx="0" presStyleCnt="4">
        <dgm:presLayoutVars>
          <dgm:chMax val="0"/>
          <dgm:chPref val="0"/>
          <dgm:bulletEnabled val="1"/>
        </dgm:presLayoutVars>
      </dgm:prSet>
      <dgm:spPr/>
    </dgm:pt>
    <dgm:pt modelId="{DF0DDA50-DF6B-4647-A3AE-7E38A2E03C08}" type="pres">
      <dgm:prSet presAssocID="{65067E93-ECAA-F34D-845D-0C61BD2FCFF4}" presName="desTx" presStyleLbl="alignAccFollowNode1" presStyleIdx="0" presStyleCnt="4">
        <dgm:presLayoutVars>
          <dgm:bulletEnabled val="1"/>
        </dgm:presLayoutVars>
      </dgm:prSet>
      <dgm:spPr/>
    </dgm:pt>
    <dgm:pt modelId="{6C7F5BD3-A939-FA44-8CAE-1B63E6F87EA2}" type="pres">
      <dgm:prSet presAssocID="{C0648004-EBBD-2849-8078-1B1B32660791}" presName="space" presStyleCnt="0"/>
      <dgm:spPr/>
    </dgm:pt>
    <dgm:pt modelId="{EA85ECB4-8458-3940-AF4B-D5C4C6CD4D36}" type="pres">
      <dgm:prSet presAssocID="{838FC54E-6551-E14B-ACBD-884C8D5B84CE}" presName="composite" presStyleCnt="0"/>
      <dgm:spPr/>
    </dgm:pt>
    <dgm:pt modelId="{BB39CA2A-0B6B-F643-A42A-B54B844EDC10}" type="pres">
      <dgm:prSet presAssocID="{838FC54E-6551-E14B-ACBD-884C8D5B84CE}" presName="parTx" presStyleLbl="alignNode1" presStyleIdx="1" presStyleCnt="4">
        <dgm:presLayoutVars>
          <dgm:chMax val="0"/>
          <dgm:chPref val="0"/>
          <dgm:bulletEnabled val="1"/>
        </dgm:presLayoutVars>
      </dgm:prSet>
      <dgm:spPr/>
    </dgm:pt>
    <dgm:pt modelId="{DF359B51-F86D-1B48-920D-9CA6EAF60FC7}" type="pres">
      <dgm:prSet presAssocID="{838FC54E-6551-E14B-ACBD-884C8D5B84CE}" presName="desTx" presStyleLbl="alignAccFollowNode1" presStyleIdx="1" presStyleCnt="4">
        <dgm:presLayoutVars>
          <dgm:bulletEnabled val="1"/>
        </dgm:presLayoutVars>
      </dgm:prSet>
      <dgm:spPr/>
    </dgm:pt>
    <dgm:pt modelId="{3A63E94B-CCCF-FC49-B87D-8C8F1344B4C7}" type="pres">
      <dgm:prSet presAssocID="{D5E43600-2A72-3946-9175-A81713FF6107}" presName="space" presStyleCnt="0"/>
      <dgm:spPr/>
    </dgm:pt>
    <dgm:pt modelId="{C9F08FEB-FDC6-B145-AAC1-B492603CFCED}" type="pres">
      <dgm:prSet presAssocID="{B99B8C8B-FD99-4D4B-852A-B707E0A4E24B}" presName="composite" presStyleCnt="0"/>
      <dgm:spPr/>
    </dgm:pt>
    <dgm:pt modelId="{6530315A-352E-7C41-9DEB-649293822874}" type="pres">
      <dgm:prSet presAssocID="{B99B8C8B-FD99-4D4B-852A-B707E0A4E24B}" presName="parTx" presStyleLbl="alignNode1" presStyleIdx="2" presStyleCnt="4" custLinFactNeighborX="426" custLinFactNeighborY="2488">
        <dgm:presLayoutVars>
          <dgm:chMax val="0"/>
          <dgm:chPref val="0"/>
          <dgm:bulletEnabled val="1"/>
        </dgm:presLayoutVars>
      </dgm:prSet>
      <dgm:spPr/>
    </dgm:pt>
    <dgm:pt modelId="{D320C659-6754-674B-8D14-D34EC7B64CDB}" type="pres">
      <dgm:prSet presAssocID="{B99B8C8B-FD99-4D4B-852A-B707E0A4E24B}" presName="desTx" presStyleLbl="alignAccFollowNode1" presStyleIdx="2" presStyleCnt="4">
        <dgm:presLayoutVars>
          <dgm:bulletEnabled val="1"/>
        </dgm:presLayoutVars>
      </dgm:prSet>
      <dgm:spPr/>
    </dgm:pt>
    <dgm:pt modelId="{4BF3A39E-D457-2548-8D74-D3963E5651C4}" type="pres">
      <dgm:prSet presAssocID="{AE13C550-1939-D043-9630-5F5CB30128B8}" presName="space" presStyleCnt="0"/>
      <dgm:spPr/>
    </dgm:pt>
    <dgm:pt modelId="{44B92EAE-B4CA-0741-9CC1-319A6818F7A2}" type="pres">
      <dgm:prSet presAssocID="{31254ACD-5C7D-9444-A136-62A373FFED92}" presName="composite" presStyleCnt="0"/>
      <dgm:spPr/>
    </dgm:pt>
    <dgm:pt modelId="{7C9CD2F1-5A6B-2945-B7AE-7E32003A39AA}" type="pres">
      <dgm:prSet presAssocID="{31254ACD-5C7D-9444-A136-62A373FFED92}" presName="parTx" presStyleLbl="alignNode1" presStyleIdx="3" presStyleCnt="4">
        <dgm:presLayoutVars>
          <dgm:chMax val="0"/>
          <dgm:chPref val="0"/>
          <dgm:bulletEnabled val="1"/>
        </dgm:presLayoutVars>
      </dgm:prSet>
      <dgm:spPr/>
    </dgm:pt>
    <dgm:pt modelId="{72D3D3BD-CF8B-E74C-81BE-2FDE4402CAD4}" type="pres">
      <dgm:prSet presAssocID="{31254ACD-5C7D-9444-A136-62A373FFED92}" presName="desTx" presStyleLbl="alignAccFollowNode1" presStyleIdx="3" presStyleCnt="4">
        <dgm:presLayoutVars>
          <dgm:bulletEnabled val="1"/>
        </dgm:presLayoutVars>
      </dgm:prSet>
      <dgm:spPr/>
    </dgm:pt>
  </dgm:ptLst>
  <dgm:cxnLst>
    <dgm:cxn modelId="{2CA01B01-C85C-3842-95D3-2230CAAD4308}" type="presOf" srcId="{AD5AEC79-CCDF-B549-AF50-B459A5E78A30}" destId="{72D3D3BD-CF8B-E74C-81BE-2FDE4402CAD4}" srcOrd="0" destOrd="0" presId="urn:microsoft.com/office/officeart/2005/8/layout/hList1"/>
    <dgm:cxn modelId="{1FCB8608-18EB-A748-9F4F-E9599EB741EA}" srcId="{AA84AA0E-C5A0-E94F-BE90-6CB121F2622B}" destId="{838FC54E-6551-E14B-ACBD-884C8D5B84CE}" srcOrd="1" destOrd="0" parTransId="{BD24942E-948C-6F46-8B3E-1F5E11FF5FD9}" sibTransId="{D5E43600-2A72-3946-9175-A81713FF6107}"/>
    <dgm:cxn modelId="{42481E0B-106B-6A40-B95A-2C42B2A3815A}" srcId="{65067E93-ECAA-F34D-845D-0C61BD2FCFF4}" destId="{0C7CC8FD-9108-E442-87F4-8974EE786B21}" srcOrd="1" destOrd="0" parTransId="{A994DA00-1981-374A-8D6E-1DE7C6D62EF7}" sibTransId="{7FE1CE47-D9F9-2646-84E0-C982D366B995}"/>
    <dgm:cxn modelId="{F60EB40F-5BE6-094B-B4DB-31F3C939217B}" srcId="{31254ACD-5C7D-9444-A136-62A373FFED92}" destId="{695FA2C6-6906-B543-8390-E6EB7178FC55}" srcOrd="1" destOrd="0" parTransId="{AFDEB0BA-CF3A-5C41-A4F6-E0D2CC914E7F}" sibTransId="{D7FB366A-3275-C041-B27C-3EE3E981930D}"/>
    <dgm:cxn modelId="{57CF7F11-66E0-AA42-B8B1-5308D7B2C16B}" type="presOf" srcId="{385039D1-E1EE-8C4B-8762-3D4590648089}" destId="{D320C659-6754-674B-8D14-D34EC7B64CDB}" srcOrd="0" destOrd="0" presId="urn:microsoft.com/office/officeart/2005/8/layout/hList1"/>
    <dgm:cxn modelId="{17839812-5657-8740-981F-074D815D46E4}" type="presOf" srcId="{BCB4F8C6-E673-A046-AE65-FCB51FE06299}" destId="{DF359B51-F86D-1B48-920D-9CA6EAF60FC7}" srcOrd="0" destOrd="0" presId="urn:microsoft.com/office/officeart/2005/8/layout/hList1"/>
    <dgm:cxn modelId="{5C55E514-0F3E-ED4A-A726-471AAAC6F427}" type="presOf" srcId="{FBB65DDE-DAAA-CD45-AB3D-167420D26945}" destId="{D320C659-6754-674B-8D14-D34EC7B64CDB}" srcOrd="0" destOrd="1" presId="urn:microsoft.com/office/officeart/2005/8/layout/hList1"/>
    <dgm:cxn modelId="{25355123-0426-5A43-99D6-A7570F7C8D88}" srcId="{65067E93-ECAA-F34D-845D-0C61BD2FCFF4}" destId="{8174168D-4B3D-D648-82D2-1EBE4930F91C}" srcOrd="2" destOrd="0" parTransId="{A51D4260-8DEF-CB42-85B6-E445A9D184C5}" sibTransId="{79B141A8-1351-7F40-A14E-9FB1B1FCFAF3}"/>
    <dgm:cxn modelId="{0CCA7E2D-42E6-4040-8002-5D766F9DC0FF}" srcId="{31254ACD-5C7D-9444-A136-62A373FFED92}" destId="{AD5AEC79-CCDF-B549-AF50-B459A5E78A30}" srcOrd="0" destOrd="0" parTransId="{B23D9BEC-CEE4-CD42-8B06-97E78F6CBB15}" sibTransId="{86F8E85E-1F96-474C-9805-165B29497C51}"/>
    <dgm:cxn modelId="{12A7C537-53E5-BB46-A9CF-D222A575AD11}" type="presOf" srcId="{65067E93-ECAA-F34D-845D-0C61BD2FCFF4}" destId="{89F6C1FC-E2D3-A744-BD5E-6B1A3E7D494E}" srcOrd="0" destOrd="0" presId="urn:microsoft.com/office/officeart/2005/8/layout/hList1"/>
    <dgm:cxn modelId="{524AF967-5426-AB40-9F48-BBA41BF04B89}" type="presOf" srcId="{695FA2C6-6906-B543-8390-E6EB7178FC55}" destId="{72D3D3BD-CF8B-E74C-81BE-2FDE4402CAD4}" srcOrd="0" destOrd="1" presId="urn:microsoft.com/office/officeart/2005/8/layout/hList1"/>
    <dgm:cxn modelId="{9F2BEA68-90D8-B847-B0CB-0D3350CB60C8}" srcId="{AA84AA0E-C5A0-E94F-BE90-6CB121F2622B}" destId="{B99B8C8B-FD99-4D4B-852A-B707E0A4E24B}" srcOrd="2" destOrd="0" parTransId="{F2F845B2-90A0-9C47-808D-76182A1932A3}" sibTransId="{AE13C550-1939-D043-9630-5F5CB30128B8}"/>
    <dgm:cxn modelId="{99D93F4D-0031-3942-8278-A4FC17F02640}" srcId="{AA84AA0E-C5A0-E94F-BE90-6CB121F2622B}" destId="{65067E93-ECAA-F34D-845D-0C61BD2FCFF4}" srcOrd="0" destOrd="0" parTransId="{331BDFF5-6EA0-4C42-B84F-393A3FECAC88}" sibTransId="{C0648004-EBBD-2849-8078-1B1B32660791}"/>
    <dgm:cxn modelId="{8CF80983-8F93-8B47-A490-4953202F2807}" srcId="{838FC54E-6551-E14B-ACBD-884C8D5B84CE}" destId="{7541DF2E-5780-F046-8441-B4537EAD9256}" srcOrd="1" destOrd="0" parTransId="{BE94313B-CCA6-0C47-85EF-8B238D9886B7}" sibTransId="{D3460B3F-DC5C-604D-9065-BD435E829FBA}"/>
    <dgm:cxn modelId="{B33F3E8B-CB5C-C24C-BB14-0F770B46D5EC}" type="presOf" srcId="{7541DF2E-5780-F046-8441-B4537EAD9256}" destId="{DF359B51-F86D-1B48-920D-9CA6EAF60FC7}" srcOrd="0" destOrd="1" presId="urn:microsoft.com/office/officeart/2005/8/layout/hList1"/>
    <dgm:cxn modelId="{64EE7994-509E-F747-A8BF-3969DACA4B85}" srcId="{AA84AA0E-C5A0-E94F-BE90-6CB121F2622B}" destId="{31254ACD-5C7D-9444-A136-62A373FFED92}" srcOrd="3" destOrd="0" parTransId="{2B54A09C-111D-6E4D-A6DE-BD5CA36756CD}" sibTransId="{0365B9A8-679E-144E-AAE3-4EC4631EEBFE}"/>
    <dgm:cxn modelId="{2C20079E-EB61-084A-B7BF-3AAEAACFD0C9}" srcId="{B99B8C8B-FD99-4D4B-852A-B707E0A4E24B}" destId="{FBB65DDE-DAAA-CD45-AB3D-167420D26945}" srcOrd="1" destOrd="0" parTransId="{265C3612-59CD-3C41-BBA2-2117F1538C48}" sibTransId="{6471073E-ED83-D24B-9AE3-405A49FF5FBB}"/>
    <dgm:cxn modelId="{8F6065A0-11D7-5A43-A4D3-D6324872FA31}" type="presOf" srcId="{31254ACD-5C7D-9444-A136-62A373FFED92}" destId="{7C9CD2F1-5A6B-2945-B7AE-7E32003A39AA}" srcOrd="0" destOrd="0" presId="urn:microsoft.com/office/officeart/2005/8/layout/hList1"/>
    <dgm:cxn modelId="{1C2C55A8-EEFD-6848-A77D-AED8571BF2E9}" srcId="{B99B8C8B-FD99-4D4B-852A-B707E0A4E24B}" destId="{385039D1-E1EE-8C4B-8762-3D4590648089}" srcOrd="0" destOrd="0" parTransId="{2B40D5D9-A6E8-9A42-B88D-9EE87FF62605}" sibTransId="{362A12E9-5BBD-E042-B349-DF72F31D910C}"/>
    <dgm:cxn modelId="{0F0CBCB3-7314-1D42-8666-E6F6047486E1}" type="presOf" srcId="{8174168D-4B3D-D648-82D2-1EBE4930F91C}" destId="{DF0DDA50-DF6B-4647-A3AE-7E38A2E03C08}" srcOrd="0" destOrd="2" presId="urn:microsoft.com/office/officeart/2005/8/layout/hList1"/>
    <dgm:cxn modelId="{E883FFBA-B04E-8048-AABF-612F358E2B92}" srcId="{65067E93-ECAA-F34D-845D-0C61BD2FCFF4}" destId="{C5498375-3711-2647-8EFA-2B4F56811381}" srcOrd="0" destOrd="0" parTransId="{0AE9C7C3-9BC1-CE4D-A87A-733337583F88}" sibTransId="{CC15A991-04C0-7247-AECF-7E13A5DF6161}"/>
    <dgm:cxn modelId="{EEF922BD-74C7-7040-A995-00DFB88D81CD}" type="presOf" srcId="{C5498375-3711-2647-8EFA-2B4F56811381}" destId="{DF0DDA50-DF6B-4647-A3AE-7E38A2E03C08}" srcOrd="0" destOrd="0" presId="urn:microsoft.com/office/officeart/2005/8/layout/hList1"/>
    <dgm:cxn modelId="{80F306BF-2523-624F-94F2-24FC9BCD7175}" type="presOf" srcId="{0C7CC8FD-9108-E442-87F4-8974EE786B21}" destId="{DF0DDA50-DF6B-4647-A3AE-7E38A2E03C08}" srcOrd="0" destOrd="1" presId="urn:microsoft.com/office/officeart/2005/8/layout/hList1"/>
    <dgm:cxn modelId="{C43759C9-F467-B144-A65A-0ACF37B83ABD}" srcId="{838FC54E-6551-E14B-ACBD-884C8D5B84CE}" destId="{BCB4F8C6-E673-A046-AE65-FCB51FE06299}" srcOrd="0" destOrd="0" parTransId="{357A8410-15FC-C24D-94BF-B402E08E97B9}" sibTransId="{0C9EABA5-DFEC-1047-A403-11F7E4150A5E}"/>
    <dgm:cxn modelId="{946C83D2-9E92-3446-8E00-3B468DFB71F6}" type="presOf" srcId="{838FC54E-6551-E14B-ACBD-884C8D5B84CE}" destId="{BB39CA2A-0B6B-F643-A42A-B54B844EDC10}" srcOrd="0" destOrd="0" presId="urn:microsoft.com/office/officeart/2005/8/layout/hList1"/>
    <dgm:cxn modelId="{828410E1-B826-1847-828A-44B5333606D2}" type="presOf" srcId="{B99B8C8B-FD99-4D4B-852A-B707E0A4E24B}" destId="{6530315A-352E-7C41-9DEB-649293822874}" srcOrd="0" destOrd="0" presId="urn:microsoft.com/office/officeart/2005/8/layout/hList1"/>
    <dgm:cxn modelId="{96F103EF-D943-B04C-AEBD-E23519FCBDA6}" type="presOf" srcId="{AA84AA0E-C5A0-E94F-BE90-6CB121F2622B}" destId="{AE0D2336-98F4-0546-9AC8-5800E0E06683}" srcOrd="0" destOrd="0" presId="urn:microsoft.com/office/officeart/2005/8/layout/hList1"/>
    <dgm:cxn modelId="{2E67E8D9-A515-6F47-9C9F-60EA0082782C}" type="presParOf" srcId="{AE0D2336-98F4-0546-9AC8-5800E0E06683}" destId="{AF27F1F2-23A0-1D42-8827-2A3564CF6867}" srcOrd="0" destOrd="0" presId="urn:microsoft.com/office/officeart/2005/8/layout/hList1"/>
    <dgm:cxn modelId="{8847F963-11E7-B842-BBC4-982FE60F43EF}" type="presParOf" srcId="{AF27F1F2-23A0-1D42-8827-2A3564CF6867}" destId="{89F6C1FC-E2D3-A744-BD5E-6B1A3E7D494E}" srcOrd="0" destOrd="0" presId="urn:microsoft.com/office/officeart/2005/8/layout/hList1"/>
    <dgm:cxn modelId="{90EF4523-A882-804E-8B31-794133AA0F31}" type="presParOf" srcId="{AF27F1F2-23A0-1D42-8827-2A3564CF6867}" destId="{DF0DDA50-DF6B-4647-A3AE-7E38A2E03C08}" srcOrd="1" destOrd="0" presId="urn:microsoft.com/office/officeart/2005/8/layout/hList1"/>
    <dgm:cxn modelId="{29A41734-4225-3F48-B474-A7BE8B3E252F}" type="presParOf" srcId="{AE0D2336-98F4-0546-9AC8-5800E0E06683}" destId="{6C7F5BD3-A939-FA44-8CAE-1B63E6F87EA2}" srcOrd="1" destOrd="0" presId="urn:microsoft.com/office/officeart/2005/8/layout/hList1"/>
    <dgm:cxn modelId="{BD5D05DB-B2DC-D045-950F-5989327320B9}" type="presParOf" srcId="{AE0D2336-98F4-0546-9AC8-5800E0E06683}" destId="{EA85ECB4-8458-3940-AF4B-D5C4C6CD4D36}" srcOrd="2" destOrd="0" presId="urn:microsoft.com/office/officeart/2005/8/layout/hList1"/>
    <dgm:cxn modelId="{1DC92666-41C0-4843-8C8D-53DE323F8833}" type="presParOf" srcId="{EA85ECB4-8458-3940-AF4B-D5C4C6CD4D36}" destId="{BB39CA2A-0B6B-F643-A42A-B54B844EDC10}" srcOrd="0" destOrd="0" presId="urn:microsoft.com/office/officeart/2005/8/layout/hList1"/>
    <dgm:cxn modelId="{199A2CD5-347D-8D45-B558-D7D240D0839B}" type="presParOf" srcId="{EA85ECB4-8458-3940-AF4B-D5C4C6CD4D36}" destId="{DF359B51-F86D-1B48-920D-9CA6EAF60FC7}" srcOrd="1" destOrd="0" presId="urn:microsoft.com/office/officeart/2005/8/layout/hList1"/>
    <dgm:cxn modelId="{7BDED430-B282-0149-AEC7-D7DB1E6BDC39}" type="presParOf" srcId="{AE0D2336-98F4-0546-9AC8-5800E0E06683}" destId="{3A63E94B-CCCF-FC49-B87D-8C8F1344B4C7}" srcOrd="3" destOrd="0" presId="urn:microsoft.com/office/officeart/2005/8/layout/hList1"/>
    <dgm:cxn modelId="{A73BFFC5-4E96-364B-B348-BC763084CBB7}" type="presParOf" srcId="{AE0D2336-98F4-0546-9AC8-5800E0E06683}" destId="{C9F08FEB-FDC6-B145-AAC1-B492603CFCED}" srcOrd="4" destOrd="0" presId="urn:microsoft.com/office/officeart/2005/8/layout/hList1"/>
    <dgm:cxn modelId="{A21B6D98-99F0-934D-8B7C-C2C62955D550}" type="presParOf" srcId="{C9F08FEB-FDC6-B145-AAC1-B492603CFCED}" destId="{6530315A-352E-7C41-9DEB-649293822874}" srcOrd="0" destOrd="0" presId="urn:microsoft.com/office/officeart/2005/8/layout/hList1"/>
    <dgm:cxn modelId="{280303D6-2D59-074C-8F9F-18EE8F2FBB7A}" type="presParOf" srcId="{C9F08FEB-FDC6-B145-AAC1-B492603CFCED}" destId="{D320C659-6754-674B-8D14-D34EC7B64CDB}" srcOrd="1" destOrd="0" presId="urn:microsoft.com/office/officeart/2005/8/layout/hList1"/>
    <dgm:cxn modelId="{3E43FCDB-1FF3-B243-9CE4-765D7DE17AD7}" type="presParOf" srcId="{AE0D2336-98F4-0546-9AC8-5800E0E06683}" destId="{4BF3A39E-D457-2548-8D74-D3963E5651C4}" srcOrd="5" destOrd="0" presId="urn:microsoft.com/office/officeart/2005/8/layout/hList1"/>
    <dgm:cxn modelId="{1E22428B-5F75-ED49-BA4C-6CD91016737F}" type="presParOf" srcId="{AE0D2336-98F4-0546-9AC8-5800E0E06683}" destId="{44B92EAE-B4CA-0741-9CC1-319A6818F7A2}" srcOrd="6" destOrd="0" presId="urn:microsoft.com/office/officeart/2005/8/layout/hList1"/>
    <dgm:cxn modelId="{57FAF335-DFE9-9E40-A3F0-0FA89B7AA29C}" type="presParOf" srcId="{44B92EAE-B4CA-0741-9CC1-319A6818F7A2}" destId="{7C9CD2F1-5A6B-2945-B7AE-7E32003A39AA}" srcOrd="0" destOrd="0" presId="urn:microsoft.com/office/officeart/2005/8/layout/hList1"/>
    <dgm:cxn modelId="{534D4782-8434-B24D-B6B9-CCAB9E49B3CF}" type="presParOf" srcId="{44B92EAE-B4CA-0741-9CC1-319A6818F7A2}" destId="{72D3D3BD-CF8B-E74C-81BE-2FDE4402CAD4}"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9FF049-B203-4ACC-98A6-9D2E624C374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BEA98BE-CA9E-445B-B3A0-137E21008F2B}">
      <dgm:prSet/>
      <dgm:spPr>
        <a:solidFill>
          <a:schemeClr val="accent1">
            <a:lumMod val="75000"/>
          </a:schemeClr>
        </a:solidFill>
      </dgm:spPr>
      <dgm:t>
        <a:bodyPr/>
        <a:lstStyle/>
        <a:p>
          <a:r>
            <a:rPr lang="en-US" dirty="0"/>
            <a:t>Women are </a:t>
          </a:r>
          <a:r>
            <a:rPr lang="en-US" u="sng" dirty="0"/>
            <a:t>more likely to have trust concerns</a:t>
          </a:r>
        </a:p>
      </dgm:t>
    </dgm:pt>
    <dgm:pt modelId="{809D21AE-2B8B-46A7-863A-3E3601694FB4}" type="parTrans" cxnId="{508A3176-69A6-4178-B957-A875A4876025}">
      <dgm:prSet/>
      <dgm:spPr/>
      <dgm:t>
        <a:bodyPr/>
        <a:lstStyle/>
        <a:p>
          <a:endParaRPr lang="en-US"/>
        </a:p>
      </dgm:t>
    </dgm:pt>
    <dgm:pt modelId="{6CC648BE-AD52-4E0B-B251-DCBD8AA2DF64}" type="sibTrans" cxnId="{508A3176-69A6-4178-B957-A875A4876025}">
      <dgm:prSet/>
      <dgm:spPr/>
      <dgm:t>
        <a:bodyPr/>
        <a:lstStyle/>
        <a:p>
          <a:endParaRPr lang="en-US"/>
        </a:p>
      </dgm:t>
    </dgm:pt>
    <dgm:pt modelId="{57CC6AB3-7635-4757-93CF-EE91BF58600D}">
      <dgm:prSet/>
      <dgm:spPr/>
      <dgm:t>
        <a:bodyPr/>
        <a:lstStyle/>
        <a:p>
          <a:r>
            <a:rPr lang="en-US" dirty="0">
              <a:solidFill>
                <a:schemeClr val="tx2"/>
              </a:solidFill>
            </a:rPr>
            <a:t>Fear of experimentation, trust and health-related concerns </a:t>
          </a:r>
        </a:p>
      </dgm:t>
    </dgm:pt>
    <dgm:pt modelId="{FE212AE8-0E24-4C2C-9483-A1DB41867670}" type="parTrans" cxnId="{AFF9E549-4ACF-4D18-B0CA-ADEE9DD04990}">
      <dgm:prSet/>
      <dgm:spPr/>
      <dgm:t>
        <a:bodyPr/>
        <a:lstStyle/>
        <a:p>
          <a:endParaRPr lang="en-US"/>
        </a:p>
      </dgm:t>
    </dgm:pt>
    <dgm:pt modelId="{D2E0515D-33D8-49B7-BFC7-2D9D363556B0}" type="sibTrans" cxnId="{AFF9E549-4ACF-4D18-B0CA-ADEE9DD04990}">
      <dgm:prSet/>
      <dgm:spPr/>
      <dgm:t>
        <a:bodyPr/>
        <a:lstStyle/>
        <a:p>
          <a:endParaRPr lang="en-US"/>
        </a:p>
      </dgm:t>
    </dgm:pt>
    <dgm:pt modelId="{2FEDFCAE-984C-4D58-8C98-6D34A720D434}">
      <dgm:prSet/>
      <dgm:spPr>
        <a:solidFill>
          <a:schemeClr val="accent2">
            <a:lumMod val="75000"/>
          </a:schemeClr>
        </a:solidFill>
      </dgm:spPr>
      <dgm:t>
        <a:bodyPr/>
        <a:lstStyle/>
        <a:p>
          <a:r>
            <a:rPr lang="en-US" dirty="0"/>
            <a:t>Women likely </a:t>
          </a:r>
          <a:r>
            <a:rPr lang="en-US" u="sng" dirty="0"/>
            <a:t>make decisions differently </a:t>
          </a:r>
          <a:r>
            <a:rPr lang="en-US" dirty="0"/>
            <a:t> </a:t>
          </a:r>
        </a:p>
      </dgm:t>
    </dgm:pt>
    <dgm:pt modelId="{7EEC44D3-2271-4597-888B-1778CC698480}" type="parTrans" cxnId="{FC159681-5D6C-4EB1-BAD3-B439386A6503}">
      <dgm:prSet/>
      <dgm:spPr/>
      <dgm:t>
        <a:bodyPr/>
        <a:lstStyle/>
        <a:p>
          <a:endParaRPr lang="en-US"/>
        </a:p>
      </dgm:t>
    </dgm:pt>
    <dgm:pt modelId="{15A2319D-9A3B-4D01-8E3A-A2892BCCE3D3}" type="sibTrans" cxnId="{FC159681-5D6C-4EB1-BAD3-B439386A6503}">
      <dgm:prSet/>
      <dgm:spPr/>
      <dgm:t>
        <a:bodyPr/>
        <a:lstStyle/>
        <a:p>
          <a:endParaRPr lang="en-US"/>
        </a:p>
      </dgm:t>
    </dgm:pt>
    <dgm:pt modelId="{F9B44903-CDF9-449B-B824-361E33EFDE1F}">
      <dgm:prSet/>
      <dgm:spPr/>
      <dgm:t>
        <a:bodyPr/>
        <a:lstStyle/>
        <a:p>
          <a:r>
            <a:rPr lang="en-US" dirty="0">
              <a:solidFill>
                <a:schemeClr val="tx2"/>
              </a:solidFill>
            </a:rPr>
            <a:t>Need more time and information</a:t>
          </a:r>
        </a:p>
      </dgm:t>
    </dgm:pt>
    <dgm:pt modelId="{28ED7FEF-5C61-4483-9426-FA16910B589F}" type="parTrans" cxnId="{BCC32357-1FB3-4CCC-9CE7-37BFAA2193C3}">
      <dgm:prSet/>
      <dgm:spPr/>
      <dgm:t>
        <a:bodyPr/>
        <a:lstStyle/>
        <a:p>
          <a:endParaRPr lang="en-US"/>
        </a:p>
      </dgm:t>
    </dgm:pt>
    <dgm:pt modelId="{D26E8103-F6DE-4777-859C-23BB6050A4F9}" type="sibTrans" cxnId="{BCC32357-1FB3-4CCC-9CE7-37BFAA2193C3}">
      <dgm:prSet/>
      <dgm:spPr/>
      <dgm:t>
        <a:bodyPr/>
        <a:lstStyle/>
        <a:p>
          <a:endParaRPr lang="en-US"/>
        </a:p>
      </dgm:t>
    </dgm:pt>
    <dgm:pt modelId="{56E852E7-F499-496E-8C5B-487336CB0641}">
      <dgm:prSet/>
      <dgm:spPr/>
      <dgm:t>
        <a:bodyPr/>
        <a:lstStyle/>
        <a:p>
          <a:r>
            <a:rPr lang="en-US" dirty="0">
              <a:solidFill>
                <a:schemeClr val="tx2"/>
              </a:solidFill>
            </a:rPr>
            <a:t>Decisions influenced by family/friends</a:t>
          </a:r>
        </a:p>
      </dgm:t>
    </dgm:pt>
    <dgm:pt modelId="{9FA2A283-7AFD-4DA4-A595-57B5FB4ABFF7}" type="parTrans" cxnId="{904BD878-8278-45FF-AC50-3D67333F0E76}">
      <dgm:prSet/>
      <dgm:spPr/>
      <dgm:t>
        <a:bodyPr/>
        <a:lstStyle/>
        <a:p>
          <a:endParaRPr lang="en-US"/>
        </a:p>
      </dgm:t>
    </dgm:pt>
    <dgm:pt modelId="{7D101249-E6CE-4FBE-A688-00A8B3881198}" type="sibTrans" cxnId="{904BD878-8278-45FF-AC50-3D67333F0E76}">
      <dgm:prSet/>
      <dgm:spPr/>
      <dgm:t>
        <a:bodyPr/>
        <a:lstStyle/>
        <a:p>
          <a:endParaRPr lang="en-US"/>
        </a:p>
      </dgm:t>
    </dgm:pt>
    <dgm:pt modelId="{0320F276-4043-4EC5-A2D9-39A725D2AEAC}">
      <dgm:prSet/>
      <dgm:spPr/>
      <dgm:t>
        <a:bodyPr/>
        <a:lstStyle/>
        <a:p>
          <a:r>
            <a:rPr lang="en-US" dirty="0">
              <a:solidFill>
                <a:schemeClr val="tx2"/>
              </a:solidFill>
            </a:rPr>
            <a:t>Influenced by altruistic considerations</a:t>
          </a:r>
        </a:p>
      </dgm:t>
    </dgm:pt>
    <dgm:pt modelId="{42C9FC39-F19E-41A4-BF2D-E592D18691F2}" type="parTrans" cxnId="{0DAC0988-7901-46C4-B8A1-45BBE0E61C8C}">
      <dgm:prSet/>
      <dgm:spPr/>
      <dgm:t>
        <a:bodyPr/>
        <a:lstStyle/>
        <a:p>
          <a:endParaRPr lang="en-US"/>
        </a:p>
      </dgm:t>
    </dgm:pt>
    <dgm:pt modelId="{61DDE505-0E63-4FCD-A973-94964FF2F64F}" type="sibTrans" cxnId="{0DAC0988-7901-46C4-B8A1-45BBE0E61C8C}">
      <dgm:prSet/>
      <dgm:spPr/>
      <dgm:t>
        <a:bodyPr/>
        <a:lstStyle/>
        <a:p>
          <a:endParaRPr lang="en-US"/>
        </a:p>
      </dgm:t>
    </dgm:pt>
    <dgm:pt modelId="{CB867457-0C7E-4E5B-9848-FC52E095E985}">
      <dgm:prSet/>
      <dgm:spPr>
        <a:solidFill>
          <a:schemeClr val="accent3">
            <a:lumMod val="75000"/>
          </a:schemeClr>
        </a:solidFill>
      </dgm:spPr>
      <dgm:t>
        <a:bodyPr/>
        <a:lstStyle/>
        <a:p>
          <a:r>
            <a:rPr lang="en-US"/>
            <a:t>Sex-based </a:t>
          </a:r>
          <a:r>
            <a:rPr lang="en-US" u="sng"/>
            <a:t>differences in risk tolerance</a:t>
          </a:r>
          <a:r>
            <a:rPr lang="en-US"/>
            <a:t>  </a:t>
          </a:r>
        </a:p>
      </dgm:t>
    </dgm:pt>
    <dgm:pt modelId="{5AC42E00-C6BF-4F9C-BEB9-858311340780}" type="parTrans" cxnId="{AA46EA45-A41D-48DE-937D-3FBEB74A4D6E}">
      <dgm:prSet/>
      <dgm:spPr/>
      <dgm:t>
        <a:bodyPr/>
        <a:lstStyle/>
        <a:p>
          <a:endParaRPr lang="en-US"/>
        </a:p>
      </dgm:t>
    </dgm:pt>
    <dgm:pt modelId="{3CA856C6-978A-444F-8ABF-99903B3C22D7}" type="sibTrans" cxnId="{AA46EA45-A41D-48DE-937D-3FBEB74A4D6E}">
      <dgm:prSet/>
      <dgm:spPr/>
      <dgm:t>
        <a:bodyPr/>
        <a:lstStyle/>
        <a:p>
          <a:endParaRPr lang="en-US"/>
        </a:p>
      </dgm:t>
    </dgm:pt>
    <dgm:pt modelId="{2BC02933-7658-416E-B5C5-51A8D7EFB8DD}">
      <dgm:prSet/>
      <dgm:spPr/>
      <dgm:t>
        <a:bodyPr/>
        <a:lstStyle/>
        <a:p>
          <a:r>
            <a:rPr lang="en-US" dirty="0">
              <a:solidFill>
                <a:schemeClr val="tx2"/>
              </a:solidFill>
            </a:rPr>
            <a:t>Under stress, women take fewer risks</a:t>
          </a:r>
        </a:p>
      </dgm:t>
    </dgm:pt>
    <dgm:pt modelId="{E2F8A3CE-AF45-40BB-BFB3-4969236B2CB6}" type="parTrans" cxnId="{DCCCD09B-DC28-413F-B21F-81EA84E9B26F}">
      <dgm:prSet/>
      <dgm:spPr/>
      <dgm:t>
        <a:bodyPr/>
        <a:lstStyle/>
        <a:p>
          <a:endParaRPr lang="en-US"/>
        </a:p>
      </dgm:t>
    </dgm:pt>
    <dgm:pt modelId="{BFF23CB8-D5FD-4D7E-9083-46F1F81B2B1E}" type="sibTrans" cxnId="{DCCCD09B-DC28-413F-B21F-81EA84E9B26F}">
      <dgm:prSet/>
      <dgm:spPr/>
      <dgm:t>
        <a:bodyPr/>
        <a:lstStyle/>
        <a:p>
          <a:endParaRPr lang="en-US"/>
        </a:p>
      </dgm:t>
    </dgm:pt>
    <dgm:pt modelId="{3BDC12AF-418F-44C6-9E5B-5A256AD8182A}">
      <dgm:prSet/>
      <dgm:spPr/>
      <dgm:t>
        <a:bodyPr/>
        <a:lstStyle/>
        <a:p>
          <a:r>
            <a:rPr lang="en-US" dirty="0">
              <a:solidFill>
                <a:schemeClr val="tx2"/>
              </a:solidFill>
            </a:rPr>
            <a:t>Women perceive a greater risk of harm from trial participation</a:t>
          </a:r>
        </a:p>
      </dgm:t>
    </dgm:pt>
    <dgm:pt modelId="{1C564D4E-5ECC-42DA-82E1-955D95B0B6AB}" type="parTrans" cxnId="{26CDD6C9-9E64-40B7-9F82-15CA031FD30F}">
      <dgm:prSet/>
      <dgm:spPr/>
      <dgm:t>
        <a:bodyPr/>
        <a:lstStyle/>
        <a:p>
          <a:endParaRPr lang="en-US"/>
        </a:p>
      </dgm:t>
    </dgm:pt>
    <dgm:pt modelId="{B5AF6374-3A94-45E0-AB19-39E07B94C1BF}" type="sibTrans" cxnId="{26CDD6C9-9E64-40B7-9F82-15CA031FD30F}">
      <dgm:prSet/>
      <dgm:spPr/>
      <dgm:t>
        <a:bodyPr/>
        <a:lstStyle/>
        <a:p>
          <a:endParaRPr lang="en-US"/>
        </a:p>
      </dgm:t>
    </dgm:pt>
    <dgm:pt modelId="{FC923C2C-5821-384F-969B-94F9B717CD9F}">
      <dgm:prSet/>
      <dgm:spPr/>
      <dgm:t>
        <a:bodyPr/>
        <a:lstStyle/>
        <a:p>
          <a:r>
            <a:rPr lang="en-US" dirty="0">
              <a:solidFill>
                <a:schemeClr val="tx2"/>
              </a:solidFill>
            </a:rPr>
            <a:t>Transportation and convenience issues</a:t>
          </a:r>
        </a:p>
      </dgm:t>
    </dgm:pt>
    <dgm:pt modelId="{A5B88840-16CA-1C4A-B2C1-686E41692EDB}" type="parTrans" cxnId="{471DA0F7-3375-B246-9522-69F459E03C3F}">
      <dgm:prSet/>
      <dgm:spPr/>
      <dgm:t>
        <a:bodyPr/>
        <a:lstStyle/>
        <a:p>
          <a:endParaRPr lang="en-US"/>
        </a:p>
      </dgm:t>
    </dgm:pt>
    <dgm:pt modelId="{D054B973-210A-FE45-A40B-2250EEF54CB9}" type="sibTrans" cxnId="{471DA0F7-3375-B246-9522-69F459E03C3F}">
      <dgm:prSet/>
      <dgm:spPr/>
      <dgm:t>
        <a:bodyPr/>
        <a:lstStyle/>
        <a:p>
          <a:endParaRPr lang="en-US"/>
        </a:p>
      </dgm:t>
    </dgm:pt>
    <dgm:pt modelId="{9AE4CD0E-16FC-2641-B81E-521C01C52B5B}" type="pres">
      <dgm:prSet presAssocID="{7C9FF049-B203-4ACC-98A6-9D2E624C374C}" presName="linear" presStyleCnt="0">
        <dgm:presLayoutVars>
          <dgm:dir/>
          <dgm:animLvl val="lvl"/>
          <dgm:resizeHandles val="exact"/>
        </dgm:presLayoutVars>
      </dgm:prSet>
      <dgm:spPr/>
    </dgm:pt>
    <dgm:pt modelId="{E89F7108-D153-BB4A-9CD5-80967F368BA0}" type="pres">
      <dgm:prSet presAssocID="{DBEA98BE-CA9E-445B-B3A0-137E21008F2B}" presName="parentLin" presStyleCnt="0"/>
      <dgm:spPr/>
    </dgm:pt>
    <dgm:pt modelId="{FE53A9C7-6465-7846-B380-16BD098B0E61}" type="pres">
      <dgm:prSet presAssocID="{DBEA98BE-CA9E-445B-B3A0-137E21008F2B}" presName="parentLeftMargin" presStyleLbl="node1" presStyleIdx="0" presStyleCnt="3"/>
      <dgm:spPr/>
    </dgm:pt>
    <dgm:pt modelId="{3BB35849-7503-FF42-BE2E-7FE74474C870}" type="pres">
      <dgm:prSet presAssocID="{DBEA98BE-CA9E-445B-B3A0-137E21008F2B}" presName="parentText" presStyleLbl="node1" presStyleIdx="0" presStyleCnt="3">
        <dgm:presLayoutVars>
          <dgm:chMax val="0"/>
          <dgm:bulletEnabled val="1"/>
        </dgm:presLayoutVars>
      </dgm:prSet>
      <dgm:spPr/>
    </dgm:pt>
    <dgm:pt modelId="{70535A95-638B-C14D-B88F-909F4BC3CC48}" type="pres">
      <dgm:prSet presAssocID="{DBEA98BE-CA9E-445B-B3A0-137E21008F2B}" presName="negativeSpace" presStyleCnt="0"/>
      <dgm:spPr/>
    </dgm:pt>
    <dgm:pt modelId="{787846C7-1132-8048-9461-AEAEA5EE923E}" type="pres">
      <dgm:prSet presAssocID="{DBEA98BE-CA9E-445B-B3A0-137E21008F2B}" presName="childText" presStyleLbl="conFgAcc1" presStyleIdx="0" presStyleCnt="3">
        <dgm:presLayoutVars>
          <dgm:bulletEnabled val="1"/>
        </dgm:presLayoutVars>
      </dgm:prSet>
      <dgm:spPr/>
    </dgm:pt>
    <dgm:pt modelId="{85ABE25B-E085-654B-A46F-2206EAE3CA68}" type="pres">
      <dgm:prSet presAssocID="{6CC648BE-AD52-4E0B-B251-DCBD8AA2DF64}" presName="spaceBetweenRectangles" presStyleCnt="0"/>
      <dgm:spPr/>
    </dgm:pt>
    <dgm:pt modelId="{2602AA27-0AA2-1140-882F-EFAE72A4045A}" type="pres">
      <dgm:prSet presAssocID="{2FEDFCAE-984C-4D58-8C98-6D34A720D434}" presName="parentLin" presStyleCnt="0"/>
      <dgm:spPr/>
    </dgm:pt>
    <dgm:pt modelId="{108722BC-D688-1743-9D97-D0FC9AD45027}" type="pres">
      <dgm:prSet presAssocID="{2FEDFCAE-984C-4D58-8C98-6D34A720D434}" presName="parentLeftMargin" presStyleLbl="node1" presStyleIdx="0" presStyleCnt="3"/>
      <dgm:spPr/>
    </dgm:pt>
    <dgm:pt modelId="{DE873AFD-E423-E84A-9F42-CD70FBB56221}" type="pres">
      <dgm:prSet presAssocID="{2FEDFCAE-984C-4D58-8C98-6D34A720D434}" presName="parentText" presStyleLbl="node1" presStyleIdx="1" presStyleCnt="3">
        <dgm:presLayoutVars>
          <dgm:chMax val="0"/>
          <dgm:bulletEnabled val="1"/>
        </dgm:presLayoutVars>
      </dgm:prSet>
      <dgm:spPr/>
    </dgm:pt>
    <dgm:pt modelId="{1473FF8B-FF7C-DB41-9843-12C58B61B1E5}" type="pres">
      <dgm:prSet presAssocID="{2FEDFCAE-984C-4D58-8C98-6D34A720D434}" presName="negativeSpace" presStyleCnt="0"/>
      <dgm:spPr/>
    </dgm:pt>
    <dgm:pt modelId="{4BB33D7E-0ABD-864B-BDE3-6540973B664D}" type="pres">
      <dgm:prSet presAssocID="{2FEDFCAE-984C-4D58-8C98-6D34A720D434}" presName="childText" presStyleLbl="conFgAcc1" presStyleIdx="1" presStyleCnt="3">
        <dgm:presLayoutVars>
          <dgm:bulletEnabled val="1"/>
        </dgm:presLayoutVars>
      </dgm:prSet>
      <dgm:spPr/>
    </dgm:pt>
    <dgm:pt modelId="{A5871C00-7615-F446-AC24-4FDFFCCFD2DB}" type="pres">
      <dgm:prSet presAssocID="{15A2319D-9A3B-4D01-8E3A-A2892BCCE3D3}" presName="spaceBetweenRectangles" presStyleCnt="0"/>
      <dgm:spPr/>
    </dgm:pt>
    <dgm:pt modelId="{A33964AD-5FA9-164B-B81A-DC85CBCAE072}" type="pres">
      <dgm:prSet presAssocID="{CB867457-0C7E-4E5B-9848-FC52E095E985}" presName="parentLin" presStyleCnt="0"/>
      <dgm:spPr/>
    </dgm:pt>
    <dgm:pt modelId="{4D33CB53-DCAA-E244-81A1-465004151595}" type="pres">
      <dgm:prSet presAssocID="{CB867457-0C7E-4E5B-9848-FC52E095E985}" presName="parentLeftMargin" presStyleLbl="node1" presStyleIdx="1" presStyleCnt="3"/>
      <dgm:spPr/>
    </dgm:pt>
    <dgm:pt modelId="{04F8F863-DFED-444A-9A44-28122DC76E43}" type="pres">
      <dgm:prSet presAssocID="{CB867457-0C7E-4E5B-9848-FC52E095E985}" presName="parentText" presStyleLbl="node1" presStyleIdx="2" presStyleCnt="3">
        <dgm:presLayoutVars>
          <dgm:chMax val="0"/>
          <dgm:bulletEnabled val="1"/>
        </dgm:presLayoutVars>
      </dgm:prSet>
      <dgm:spPr/>
    </dgm:pt>
    <dgm:pt modelId="{923A81FF-D653-E44A-976F-A5C65853336E}" type="pres">
      <dgm:prSet presAssocID="{CB867457-0C7E-4E5B-9848-FC52E095E985}" presName="negativeSpace" presStyleCnt="0"/>
      <dgm:spPr/>
    </dgm:pt>
    <dgm:pt modelId="{AEA76D2A-CE16-684F-9267-83276F5E6F18}" type="pres">
      <dgm:prSet presAssocID="{CB867457-0C7E-4E5B-9848-FC52E095E985}" presName="childText" presStyleLbl="conFgAcc1" presStyleIdx="2" presStyleCnt="3">
        <dgm:presLayoutVars>
          <dgm:bulletEnabled val="1"/>
        </dgm:presLayoutVars>
      </dgm:prSet>
      <dgm:spPr/>
    </dgm:pt>
  </dgm:ptLst>
  <dgm:cxnLst>
    <dgm:cxn modelId="{35E82007-5D4A-1C4B-BABB-115B5FD7B5D6}" type="presOf" srcId="{DBEA98BE-CA9E-445B-B3A0-137E21008F2B}" destId="{3BB35849-7503-FF42-BE2E-7FE74474C870}" srcOrd="1" destOrd="0" presId="urn:microsoft.com/office/officeart/2005/8/layout/list1"/>
    <dgm:cxn modelId="{70219515-0331-F543-B4F0-A9CD34F9C72B}" type="presOf" srcId="{DBEA98BE-CA9E-445B-B3A0-137E21008F2B}" destId="{FE53A9C7-6465-7846-B380-16BD098B0E61}" srcOrd="0" destOrd="0" presId="urn:microsoft.com/office/officeart/2005/8/layout/list1"/>
    <dgm:cxn modelId="{E9E13234-88FA-A341-AFFD-91DDD678C177}" type="presOf" srcId="{F9B44903-CDF9-449B-B824-361E33EFDE1F}" destId="{4BB33D7E-0ABD-864B-BDE3-6540973B664D}" srcOrd="0" destOrd="0" presId="urn:microsoft.com/office/officeart/2005/8/layout/list1"/>
    <dgm:cxn modelId="{9B84A55B-87D9-D541-BE52-2B4E31670ABC}" type="presOf" srcId="{0320F276-4043-4EC5-A2D9-39A725D2AEAC}" destId="{4BB33D7E-0ABD-864B-BDE3-6540973B664D}" srcOrd="0" destOrd="2" presId="urn:microsoft.com/office/officeart/2005/8/layout/list1"/>
    <dgm:cxn modelId="{B43A535D-B3E0-014F-809E-D1F339E7EC6B}" type="presOf" srcId="{2FEDFCAE-984C-4D58-8C98-6D34A720D434}" destId="{108722BC-D688-1743-9D97-D0FC9AD45027}" srcOrd="0" destOrd="0" presId="urn:microsoft.com/office/officeart/2005/8/layout/list1"/>
    <dgm:cxn modelId="{475FE944-34A6-1A42-89FD-22CBE49B0C31}" type="presOf" srcId="{2FEDFCAE-984C-4D58-8C98-6D34A720D434}" destId="{DE873AFD-E423-E84A-9F42-CD70FBB56221}" srcOrd="1" destOrd="0" presId="urn:microsoft.com/office/officeart/2005/8/layout/list1"/>
    <dgm:cxn modelId="{AA46EA45-A41D-48DE-937D-3FBEB74A4D6E}" srcId="{7C9FF049-B203-4ACC-98A6-9D2E624C374C}" destId="{CB867457-0C7E-4E5B-9848-FC52E095E985}" srcOrd="2" destOrd="0" parTransId="{5AC42E00-C6BF-4F9C-BEB9-858311340780}" sibTransId="{3CA856C6-978A-444F-8ABF-99903B3C22D7}"/>
    <dgm:cxn modelId="{AFF9E549-4ACF-4D18-B0CA-ADEE9DD04990}" srcId="{DBEA98BE-CA9E-445B-B3A0-137E21008F2B}" destId="{57CC6AB3-7635-4757-93CF-EE91BF58600D}" srcOrd="0" destOrd="0" parTransId="{FE212AE8-0E24-4C2C-9483-A1DB41867670}" sibTransId="{D2E0515D-33D8-49B7-BFC7-2D9D363556B0}"/>
    <dgm:cxn modelId="{B4B81E6E-CB2F-E847-ABAB-6426F8FE1DD3}" type="presOf" srcId="{FC923C2C-5821-384F-969B-94F9B717CD9F}" destId="{787846C7-1132-8048-9461-AEAEA5EE923E}" srcOrd="0" destOrd="1" presId="urn:microsoft.com/office/officeart/2005/8/layout/list1"/>
    <dgm:cxn modelId="{508A3176-69A6-4178-B957-A875A4876025}" srcId="{7C9FF049-B203-4ACC-98A6-9D2E624C374C}" destId="{DBEA98BE-CA9E-445B-B3A0-137E21008F2B}" srcOrd="0" destOrd="0" parTransId="{809D21AE-2B8B-46A7-863A-3E3601694FB4}" sibTransId="{6CC648BE-AD52-4E0B-B251-DCBD8AA2DF64}"/>
    <dgm:cxn modelId="{BCC32357-1FB3-4CCC-9CE7-37BFAA2193C3}" srcId="{2FEDFCAE-984C-4D58-8C98-6D34A720D434}" destId="{F9B44903-CDF9-449B-B824-361E33EFDE1F}" srcOrd="0" destOrd="0" parTransId="{28ED7FEF-5C61-4483-9426-FA16910B589F}" sibTransId="{D26E8103-F6DE-4777-859C-23BB6050A4F9}"/>
    <dgm:cxn modelId="{904BD878-8278-45FF-AC50-3D67333F0E76}" srcId="{2FEDFCAE-984C-4D58-8C98-6D34A720D434}" destId="{56E852E7-F499-496E-8C5B-487336CB0641}" srcOrd="1" destOrd="0" parTransId="{9FA2A283-7AFD-4DA4-A595-57B5FB4ABFF7}" sibTransId="{7D101249-E6CE-4FBE-A688-00A8B3881198}"/>
    <dgm:cxn modelId="{03F06C59-BB11-D746-9A7D-CD9D8EA9C761}" type="presOf" srcId="{57CC6AB3-7635-4757-93CF-EE91BF58600D}" destId="{787846C7-1132-8048-9461-AEAEA5EE923E}" srcOrd="0" destOrd="0" presId="urn:microsoft.com/office/officeart/2005/8/layout/list1"/>
    <dgm:cxn modelId="{FC159681-5D6C-4EB1-BAD3-B439386A6503}" srcId="{7C9FF049-B203-4ACC-98A6-9D2E624C374C}" destId="{2FEDFCAE-984C-4D58-8C98-6D34A720D434}" srcOrd="1" destOrd="0" parTransId="{7EEC44D3-2271-4597-888B-1778CC698480}" sibTransId="{15A2319D-9A3B-4D01-8E3A-A2892BCCE3D3}"/>
    <dgm:cxn modelId="{08BB0D83-58B6-6441-81AA-DC2A60BCDFE4}" type="presOf" srcId="{CB867457-0C7E-4E5B-9848-FC52E095E985}" destId="{04F8F863-DFED-444A-9A44-28122DC76E43}" srcOrd="1" destOrd="0" presId="urn:microsoft.com/office/officeart/2005/8/layout/list1"/>
    <dgm:cxn modelId="{339D6883-0734-6C4B-8E75-51D1F670394D}" type="presOf" srcId="{CB867457-0C7E-4E5B-9848-FC52E095E985}" destId="{4D33CB53-DCAA-E244-81A1-465004151595}" srcOrd="0" destOrd="0" presId="urn:microsoft.com/office/officeart/2005/8/layout/list1"/>
    <dgm:cxn modelId="{0DAC0988-7901-46C4-B8A1-45BBE0E61C8C}" srcId="{2FEDFCAE-984C-4D58-8C98-6D34A720D434}" destId="{0320F276-4043-4EC5-A2D9-39A725D2AEAC}" srcOrd="2" destOrd="0" parTransId="{42C9FC39-F19E-41A4-BF2D-E592D18691F2}" sibTransId="{61DDE505-0E63-4FCD-A973-94964FF2F64F}"/>
    <dgm:cxn modelId="{DCCCD09B-DC28-413F-B21F-81EA84E9B26F}" srcId="{CB867457-0C7E-4E5B-9848-FC52E095E985}" destId="{2BC02933-7658-416E-B5C5-51A8D7EFB8DD}" srcOrd="0" destOrd="0" parTransId="{E2F8A3CE-AF45-40BB-BFB3-4969236B2CB6}" sibTransId="{BFF23CB8-D5FD-4D7E-9083-46F1F81B2B1E}"/>
    <dgm:cxn modelId="{91D36BA3-010D-6242-8C7C-6EEB7A22B201}" type="presOf" srcId="{7C9FF049-B203-4ACC-98A6-9D2E624C374C}" destId="{9AE4CD0E-16FC-2641-B81E-521C01C52B5B}" srcOrd="0" destOrd="0" presId="urn:microsoft.com/office/officeart/2005/8/layout/list1"/>
    <dgm:cxn modelId="{26CDD6C9-9E64-40B7-9F82-15CA031FD30F}" srcId="{CB867457-0C7E-4E5B-9848-FC52E095E985}" destId="{3BDC12AF-418F-44C6-9E5B-5A256AD8182A}" srcOrd="1" destOrd="0" parTransId="{1C564D4E-5ECC-42DA-82E1-955D95B0B6AB}" sibTransId="{B5AF6374-3A94-45E0-AB19-39E07B94C1BF}"/>
    <dgm:cxn modelId="{4A1AFED7-9143-4D4E-B5DB-FC886EC02144}" type="presOf" srcId="{56E852E7-F499-496E-8C5B-487336CB0641}" destId="{4BB33D7E-0ABD-864B-BDE3-6540973B664D}" srcOrd="0" destOrd="1" presId="urn:microsoft.com/office/officeart/2005/8/layout/list1"/>
    <dgm:cxn modelId="{2775D6EE-F118-F640-B06D-D6A52CDF4775}" type="presOf" srcId="{3BDC12AF-418F-44C6-9E5B-5A256AD8182A}" destId="{AEA76D2A-CE16-684F-9267-83276F5E6F18}" srcOrd="0" destOrd="1" presId="urn:microsoft.com/office/officeart/2005/8/layout/list1"/>
    <dgm:cxn modelId="{284046F1-FA4C-824A-9A82-965156EBF4F6}" type="presOf" srcId="{2BC02933-7658-416E-B5C5-51A8D7EFB8DD}" destId="{AEA76D2A-CE16-684F-9267-83276F5E6F18}" srcOrd="0" destOrd="0" presId="urn:microsoft.com/office/officeart/2005/8/layout/list1"/>
    <dgm:cxn modelId="{471DA0F7-3375-B246-9522-69F459E03C3F}" srcId="{DBEA98BE-CA9E-445B-B3A0-137E21008F2B}" destId="{FC923C2C-5821-384F-969B-94F9B717CD9F}" srcOrd="1" destOrd="0" parTransId="{A5B88840-16CA-1C4A-B2C1-686E41692EDB}" sibTransId="{D054B973-210A-FE45-A40B-2250EEF54CB9}"/>
    <dgm:cxn modelId="{284E42E9-5C2C-CA4D-ABBD-CC3D341C47F9}" type="presParOf" srcId="{9AE4CD0E-16FC-2641-B81E-521C01C52B5B}" destId="{E89F7108-D153-BB4A-9CD5-80967F368BA0}" srcOrd="0" destOrd="0" presId="urn:microsoft.com/office/officeart/2005/8/layout/list1"/>
    <dgm:cxn modelId="{1031001E-8CA8-6C46-8F13-C9BD4EAFBE7D}" type="presParOf" srcId="{E89F7108-D153-BB4A-9CD5-80967F368BA0}" destId="{FE53A9C7-6465-7846-B380-16BD098B0E61}" srcOrd="0" destOrd="0" presId="urn:microsoft.com/office/officeart/2005/8/layout/list1"/>
    <dgm:cxn modelId="{9D85B960-216B-824C-821A-04663D473FEC}" type="presParOf" srcId="{E89F7108-D153-BB4A-9CD5-80967F368BA0}" destId="{3BB35849-7503-FF42-BE2E-7FE74474C870}" srcOrd="1" destOrd="0" presId="urn:microsoft.com/office/officeart/2005/8/layout/list1"/>
    <dgm:cxn modelId="{E7CF7FA1-018B-374F-BA58-8C3DBC72490F}" type="presParOf" srcId="{9AE4CD0E-16FC-2641-B81E-521C01C52B5B}" destId="{70535A95-638B-C14D-B88F-909F4BC3CC48}" srcOrd="1" destOrd="0" presId="urn:microsoft.com/office/officeart/2005/8/layout/list1"/>
    <dgm:cxn modelId="{BE43288F-F36C-5C42-9CCB-9C70DCFB1DFE}" type="presParOf" srcId="{9AE4CD0E-16FC-2641-B81E-521C01C52B5B}" destId="{787846C7-1132-8048-9461-AEAEA5EE923E}" srcOrd="2" destOrd="0" presId="urn:microsoft.com/office/officeart/2005/8/layout/list1"/>
    <dgm:cxn modelId="{6BBAEB19-C3E7-EB45-94DF-076D15EF964A}" type="presParOf" srcId="{9AE4CD0E-16FC-2641-B81E-521C01C52B5B}" destId="{85ABE25B-E085-654B-A46F-2206EAE3CA68}" srcOrd="3" destOrd="0" presId="urn:microsoft.com/office/officeart/2005/8/layout/list1"/>
    <dgm:cxn modelId="{39B5E170-DD94-A143-BC55-36CDE446B13F}" type="presParOf" srcId="{9AE4CD0E-16FC-2641-B81E-521C01C52B5B}" destId="{2602AA27-0AA2-1140-882F-EFAE72A4045A}" srcOrd="4" destOrd="0" presId="urn:microsoft.com/office/officeart/2005/8/layout/list1"/>
    <dgm:cxn modelId="{3940495A-0C0A-BC43-B76F-F5BD3DA51726}" type="presParOf" srcId="{2602AA27-0AA2-1140-882F-EFAE72A4045A}" destId="{108722BC-D688-1743-9D97-D0FC9AD45027}" srcOrd="0" destOrd="0" presId="urn:microsoft.com/office/officeart/2005/8/layout/list1"/>
    <dgm:cxn modelId="{5C75B085-6889-2B4B-ACB8-10AD6A8AF662}" type="presParOf" srcId="{2602AA27-0AA2-1140-882F-EFAE72A4045A}" destId="{DE873AFD-E423-E84A-9F42-CD70FBB56221}" srcOrd="1" destOrd="0" presId="urn:microsoft.com/office/officeart/2005/8/layout/list1"/>
    <dgm:cxn modelId="{48BD6F21-5354-2E4F-BEBA-88EE452A58CF}" type="presParOf" srcId="{9AE4CD0E-16FC-2641-B81E-521C01C52B5B}" destId="{1473FF8B-FF7C-DB41-9843-12C58B61B1E5}" srcOrd="5" destOrd="0" presId="urn:microsoft.com/office/officeart/2005/8/layout/list1"/>
    <dgm:cxn modelId="{A2D86807-5E9B-264E-B535-BA9FBDCE8548}" type="presParOf" srcId="{9AE4CD0E-16FC-2641-B81E-521C01C52B5B}" destId="{4BB33D7E-0ABD-864B-BDE3-6540973B664D}" srcOrd="6" destOrd="0" presId="urn:microsoft.com/office/officeart/2005/8/layout/list1"/>
    <dgm:cxn modelId="{93BD6FE2-C5C5-B144-A7E3-B0351514AF17}" type="presParOf" srcId="{9AE4CD0E-16FC-2641-B81E-521C01C52B5B}" destId="{A5871C00-7615-F446-AC24-4FDFFCCFD2DB}" srcOrd="7" destOrd="0" presId="urn:microsoft.com/office/officeart/2005/8/layout/list1"/>
    <dgm:cxn modelId="{2A01F30C-D031-F54A-B592-F369CA6F63F8}" type="presParOf" srcId="{9AE4CD0E-16FC-2641-B81E-521C01C52B5B}" destId="{A33964AD-5FA9-164B-B81A-DC85CBCAE072}" srcOrd="8" destOrd="0" presId="urn:microsoft.com/office/officeart/2005/8/layout/list1"/>
    <dgm:cxn modelId="{2B006ED0-C98D-6342-A634-7F70F491730C}" type="presParOf" srcId="{A33964AD-5FA9-164B-B81A-DC85CBCAE072}" destId="{4D33CB53-DCAA-E244-81A1-465004151595}" srcOrd="0" destOrd="0" presId="urn:microsoft.com/office/officeart/2005/8/layout/list1"/>
    <dgm:cxn modelId="{510B4F8F-8CDB-6E48-93A7-B918E97336C1}" type="presParOf" srcId="{A33964AD-5FA9-164B-B81A-DC85CBCAE072}" destId="{04F8F863-DFED-444A-9A44-28122DC76E43}" srcOrd="1" destOrd="0" presId="urn:microsoft.com/office/officeart/2005/8/layout/list1"/>
    <dgm:cxn modelId="{FA9C4FCE-D0F4-0F40-8950-F1E1063934B6}" type="presParOf" srcId="{9AE4CD0E-16FC-2641-B81E-521C01C52B5B}" destId="{923A81FF-D653-E44A-976F-A5C65853336E}" srcOrd="9" destOrd="0" presId="urn:microsoft.com/office/officeart/2005/8/layout/list1"/>
    <dgm:cxn modelId="{1614D264-B0EC-1F43-9F5B-A934F1CAF12B}" type="presParOf" srcId="{9AE4CD0E-16FC-2641-B81E-521C01C52B5B}" destId="{AEA76D2A-CE16-684F-9267-83276F5E6F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31C088-E261-4045-8512-30697BDF624E}"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07EEA19-04B6-438A-BD9F-5DAC84A9BAA7}">
      <dgm:prSet/>
      <dgm:spPr>
        <a:xfrm>
          <a:off x="553223" y="21430"/>
          <a:ext cx="2832008" cy="1050914"/>
        </a:xfrm>
      </dgm:spPr>
      <dgm:t>
        <a:bodyPr/>
        <a:lstStyle/>
        <a:p>
          <a:pPr>
            <a:lnSpc>
              <a:spcPct val="100000"/>
            </a:lnSpc>
          </a:pPr>
          <a:r>
            <a:rPr lang="en-US" dirty="0">
              <a:solidFill>
                <a:schemeClr val="tx2"/>
              </a:solidFill>
              <a:latin typeface="Arial"/>
              <a:ea typeface="+mn-ea"/>
              <a:cs typeface="+mn-cs"/>
            </a:rPr>
            <a:t>Awareness</a:t>
          </a:r>
        </a:p>
      </dgm:t>
    </dgm:pt>
    <dgm:pt modelId="{24F7EE59-2E5B-4C10-9023-AABBC6639CAD}" type="parTrans" cxnId="{E2EB5136-167E-46A3-82F4-6248A5B369AA}">
      <dgm:prSet/>
      <dgm:spPr/>
      <dgm:t>
        <a:bodyPr/>
        <a:lstStyle/>
        <a:p>
          <a:endParaRPr lang="en-US"/>
        </a:p>
      </dgm:t>
    </dgm:pt>
    <dgm:pt modelId="{22A7940C-202E-452A-8E39-83E875D8F197}" type="sibTrans" cxnId="{E2EB5136-167E-46A3-82F4-6248A5B369AA}">
      <dgm:prSet/>
      <dgm:spPr/>
      <dgm:t>
        <a:bodyPr/>
        <a:lstStyle/>
        <a:p>
          <a:endParaRPr lang="en-US"/>
        </a:p>
      </dgm:t>
    </dgm:pt>
    <dgm:pt modelId="{1521A5B4-2C3A-4C03-B9EF-B7A85A825182}">
      <dgm:prSet/>
      <dgm:spPr>
        <a:xfrm rot="5400000">
          <a:off x="6058577" y="-2809362"/>
          <a:ext cx="1091207" cy="6729545"/>
        </a:xfrm>
      </dgm:spPr>
      <dgm:t>
        <a:bodyPr lIns="180000"/>
        <a:lstStyle/>
        <a:p>
          <a:pPr>
            <a:lnSpc>
              <a:spcPct val="100000"/>
            </a:lnSpc>
          </a:pPr>
          <a:r>
            <a:rPr lang="en-US" dirty="0">
              <a:solidFill>
                <a:schemeClr val="tx2"/>
              </a:solidFill>
              <a:latin typeface="Arial"/>
              <a:ea typeface="+mn-ea"/>
              <a:cs typeface="+mn-cs"/>
            </a:rPr>
            <a:t>- Referring providers often unfamiliar with current </a:t>
          </a:r>
          <a:br>
            <a:rPr lang="en-US" dirty="0">
              <a:solidFill>
                <a:schemeClr val="tx2"/>
              </a:solidFill>
              <a:latin typeface="Arial"/>
              <a:ea typeface="+mn-ea"/>
              <a:cs typeface="+mn-cs"/>
            </a:rPr>
          </a:br>
          <a:r>
            <a:rPr lang="en-US" dirty="0">
              <a:solidFill>
                <a:schemeClr val="tx2"/>
              </a:solidFill>
              <a:latin typeface="Arial"/>
              <a:ea typeface="+mn-ea"/>
              <a:cs typeface="+mn-cs"/>
            </a:rPr>
            <a:t>  trials</a:t>
          </a:r>
        </a:p>
      </dgm:t>
    </dgm:pt>
    <dgm:pt modelId="{5EB62406-D714-4507-AC58-528A9538494F}" type="parTrans" cxnId="{E1D19D51-E6CF-431B-A6DC-C8EA49B8CF8A}">
      <dgm:prSet/>
      <dgm:spPr/>
      <dgm:t>
        <a:bodyPr/>
        <a:lstStyle/>
        <a:p>
          <a:endParaRPr lang="en-US"/>
        </a:p>
      </dgm:t>
    </dgm:pt>
    <dgm:pt modelId="{2BC1918D-D78E-4940-BBE4-6A9041A48DB8}" type="sibTrans" cxnId="{E1D19D51-E6CF-431B-A6DC-C8EA49B8CF8A}">
      <dgm:prSet/>
      <dgm:spPr/>
      <dgm:t>
        <a:bodyPr/>
        <a:lstStyle/>
        <a:p>
          <a:endParaRPr lang="en-US"/>
        </a:p>
      </dgm:t>
    </dgm:pt>
    <dgm:pt modelId="{B3323C77-0182-46A1-96FD-774172C632EB}">
      <dgm:prSet/>
      <dgm:spPr>
        <a:xfrm>
          <a:off x="553223" y="1180838"/>
          <a:ext cx="2832008" cy="1050914"/>
        </a:xfrm>
      </dgm:spPr>
      <dgm:t>
        <a:bodyPr/>
        <a:lstStyle/>
        <a:p>
          <a:pPr>
            <a:lnSpc>
              <a:spcPct val="100000"/>
            </a:lnSpc>
          </a:pPr>
          <a:r>
            <a:rPr lang="en-US" dirty="0">
              <a:solidFill>
                <a:schemeClr val="tx2"/>
              </a:solidFill>
              <a:latin typeface="Arial"/>
              <a:ea typeface="+mn-ea"/>
              <a:cs typeface="+mn-cs"/>
            </a:rPr>
            <a:t>Subjective Judgments</a:t>
          </a:r>
        </a:p>
      </dgm:t>
    </dgm:pt>
    <dgm:pt modelId="{55161CEB-7B76-471E-BEB7-76319A63318A}" type="parTrans" cxnId="{1D2A9659-95D9-4DBE-B3F7-1B87F61EF65A}">
      <dgm:prSet/>
      <dgm:spPr/>
      <dgm:t>
        <a:bodyPr/>
        <a:lstStyle/>
        <a:p>
          <a:endParaRPr lang="en-US"/>
        </a:p>
      </dgm:t>
    </dgm:pt>
    <dgm:pt modelId="{C95FEC2B-C68F-4DBA-943A-0C718D831AFA}" type="sibTrans" cxnId="{1D2A9659-95D9-4DBE-B3F7-1B87F61EF65A}">
      <dgm:prSet/>
      <dgm:spPr/>
      <dgm:t>
        <a:bodyPr/>
        <a:lstStyle/>
        <a:p>
          <a:endParaRPr lang="en-US"/>
        </a:p>
      </dgm:t>
    </dgm:pt>
    <dgm:pt modelId="{23CED44A-EA18-41D3-B294-FE1E0FD9C29A}">
      <dgm:prSet/>
      <dgm:spPr>
        <a:xfrm rot="5400000">
          <a:off x="6058577" y="-1649954"/>
          <a:ext cx="1091207" cy="6729545"/>
        </a:xfrm>
      </dgm:spPr>
      <dgm:t>
        <a:bodyPr lIns="180000"/>
        <a:lstStyle/>
        <a:p>
          <a:pPr>
            <a:lnSpc>
              <a:spcPct val="100000"/>
            </a:lnSpc>
          </a:pPr>
          <a:r>
            <a:rPr lang="en-US" dirty="0">
              <a:solidFill>
                <a:schemeClr val="tx2"/>
              </a:solidFill>
              <a:latin typeface="Arial"/>
              <a:ea typeface="+mn-ea"/>
              <a:cs typeface="+mn-cs"/>
            </a:rPr>
            <a:t>- Biases to approaching certain patients:</a:t>
          </a:r>
        </a:p>
        <a:p>
          <a:pPr>
            <a:lnSpc>
              <a:spcPct val="100000"/>
            </a:lnSpc>
          </a:pPr>
          <a:r>
            <a:rPr lang="en-US" dirty="0">
              <a:solidFill>
                <a:schemeClr val="tx2"/>
              </a:solidFill>
              <a:latin typeface="Arial"/>
              <a:ea typeface="+mn-ea"/>
              <a:cs typeface="+mn-cs"/>
            </a:rPr>
            <a:t>    - Older</a:t>
          </a:r>
          <a:br>
            <a:rPr lang="en-US" dirty="0">
              <a:solidFill>
                <a:schemeClr val="tx2"/>
              </a:solidFill>
              <a:latin typeface="Arial"/>
              <a:ea typeface="+mn-ea"/>
              <a:cs typeface="+mn-cs"/>
            </a:rPr>
          </a:br>
          <a:r>
            <a:rPr lang="en-US" dirty="0">
              <a:solidFill>
                <a:schemeClr val="tx2"/>
              </a:solidFill>
              <a:latin typeface="Arial"/>
              <a:ea typeface="+mn-ea"/>
              <a:cs typeface="+mn-cs"/>
            </a:rPr>
            <a:t>    - Skeptical, emotional</a:t>
          </a:r>
        </a:p>
        <a:p>
          <a:pPr>
            <a:lnSpc>
              <a:spcPct val="100000"/>
            </a:lnSpc>
          </a:pPr>
          <a:r>
            <a:rPr lang="en-US" dirty="0">
              <a:solidFill>
                <a:schemeClr val="tx2"/>
              </a:solidFill>
              <a:latin typeface="Arial"/>
              <a:ea typeface="+mn-ea"/>
              <a:cs typeface="+mn-cs"/>
            </a:rPr>
            <a:t>    - Unlikely to comply</a:t>
          </a:r>
        </a:p>
      </dgm:t>
    </dgm:pt>
    <dgm:pt modelId="{48860C6E-15AC-4ED3-967F-001479DBE5A8}" type="parTrans" cxnId="{0C88DCCE-3753-4A49-9F5C-DAC8022527F5}">
      <dgm:prSet/>
      <dgm:spPr/>
      <dgm:t>
        <a:bodyPr/>
        <a:lstStyle/>
        <a:p>
          <a:endParaRPr lang="en-US"/>
        </a:p>
      </dgm:t>
    </dgm:pt>
    <dgm:pt modelId="{281E5B2A-8726-483A-BA7F-1A4A9B3F4DB7}" type="sibTrans" cxnId="{0C88DCCE-3753-4A49-9F5C-DAC8022527F5}">
      <dgm:prSet/>
      <dgm:spPr/>
      <dgm:t>
        <a:bodyPr/>
        <a:lstStyle/>
        <a:p>
          <a:endParaRPr lang="en-US"/>
        </a:p>
      </dgm:t>
    </dgm:pt>
    <dgm:pt modelId="{8731BF9C-C191-416F-BF9F-C38F2E5C5A6E}">
      <dgm:prSet/>
      <dgm:spPr>
        <a:xfrm>
          <a:off x="553223" y="2340246"/>
          <a:ext cx="2832008" cy="1050914"/>
        </a:xfrm>
      </dgm:spPr>
      <dgm:t>
        <a:bodyPr/>
        <a:lstStyle/>
        <a:p>
          <a:pPr>
            <a:lnSpc>
              <a:spcPct val="100000"/>
            </a:lnSpc>
          </a:pPr>
          <a:r>
            <a:rPr lang="en-US" dirty="0">
              <a:solidFill>
                <a:schemeClr val="tx2"/>
              </a:solidFill>
              <a:latin typeface="Arial"/>
              <a:ea typeface="+mn-ea"/>
              <a:cs typeface="+mn-cs"/>
            </a:rPr>
            <a:t>Competitive Dynamics</a:t>
          </a:r>
        </a:p>
      </dgm:t>
    </dgm:pt>
    <dgm:pt modelId="{5B75C4A7-C0E7-4C7D-8F20-7E08F80107AA}" type="parTrans" cxnId="{1E25BC70-35E1-41F2-8133-0BFC9414EC8E}">
      <dgm:prSet/>
      <dgm:spPr/>
      <dgm:t>
        <a:bodyPr/>
        <a:lstStyle/>
        <a:p>
          <a:endParaRPr lang="en-US"/>
        </a:p>
      </dgm:t>
    </dgm:pt>
    <dgm:pt modelId="{D04F48ED-613C-4188-A1D2-9C0D6C4028B2}" type="sibTrans" cxnId="{1E25BC70-35E1-41F2-8133-0BFC9414EC8E}">
      <dgm:prSet/>
      <dgm:spPr/>
      <dgm:t>
        <a:bodyPr/>
        <a:lstStyle/>
        <a:p>
          <a:endParaRPr lang="en-US"/>
        </a:p>
      </dgm:t>
    </dgm:pt>
    <dgm:pt modelId="{C041A60B-1D57-403D-9066-F6D7F6FD3C48}">
      <dgm:prSet/>
      <dgm:spPr>
        <a:xfrm rot="5400000">
          <a:off x="6058577" y="-498064"/>
          <a:ext cx="1091207" cy="6729545"/>
        </a:xfrm>
      </dgm:spPr>
      <dgm:t>
        <a:bodyPr lIns="180000"/>
        <a:lstStyle/>
        <a:p>
          <a:pPr>
            <a:lnSpc>
              <a:spcPct val="100000"/>
            </a:lnSpc>
          </a:pPr>
          <a:r>
            <a:rPr lang="en-US" dirty="0">
              <a:solidFill>
                <a:schemeClr val="tx2"/>
              </a:solidFill>
              <a:latin typeface="Arial"/>
              <a:ea typeface="+mn-ea"/>
              <a:cs typeface="+mn-cs"/>
            </a:rPr>
            <a:t>- Referring providers fear losing patients to site PIs</a:t>
          </a:r>
        </a:p>
      </dgm:t>
    </dgm:pt>
    <dgm:pt modelId="{5B5042AB-2DB9-4DC3-8487-68776F4841AF}" type="parTrans" cxnId="{FE808F58-C3BC-4F8F-8B38-6BAA7CC581E5}">
      <dgm:prSet/>
      <dgm:spPr/>
      <dgm:t>
        <a:bodyPr/>
        <a:lstStyle/>
        <a:p>
          <a:endParaRPr lang="en-US"/>
        </a:p>
      </dgm:t>
    </dgm:pt>
    <dgm:pt modelId="{9D7D005E-0214-47A1-9C0E-C069FB856C4A}" type="sibTrans" cxnId="{FE808F58-C3BC-4F8F-8B38-6BAA7CC581E5}">
      <dgm:prSet/>
      <dgm:spPr/>
      <dgm:t>
        <a:bodyPr/>
        <a:lstStyle/>
        <a:p>
          <a:endParaRPr lang="en-US"/>
        </a:p>
      </dgm:t>
    </dgm:pt>
    <dgm:pt modelId="{434A8DBB-AEFF-493E-B70F-8DBF1F173278}">
      <dgm:prSet/>
      <dgm:spPr>
        <a:xfrm>
          <a:off x="553223" y="3499654"/>
          <a:ext cx="2832008" cy="1050914"/>
        </a:xfrm>
      </dgm:spPr>
      <dgm:t>
        <a:bodyPr anchor="ctr"/>
        <a:lstStyle/>
        <a:p>
          <a:pPr>
            <a:lnSpc>
              <a:spcPct val="100000"/>
            </a:lnSpc>
          </a:pPr>
          <a:r>
            <a:rPr lang="en-US" dirty="0">
              <a:solidFill>
                <a:schemeClr val="tx2"/>
              </a:solidFill>
              <a:latin typeface="Arial"/>
              <a:ea typeface="+mn-ea"/>
              <a:cs typeface="+mn-cs"/>
            </a:rPr>
            <a:t>Logistical Burden</a:t>
          </a:r>
        </a:p>
      </dgm:t>
    </dgm:pt>
    <dgm:pt modelId="{53BF1B95-1FF8-4E72-A14C-A6BAF0C7E842}" type="parTrans" cxnId="{FDF4AD70-5C30-464E-A15D-8F036DB8DC15}">
      <dgm:prSet/>
      <dgm:spPr/>
      <dgm:t>
        <a:bodyPr/>
        <a:lstStyle/>
        <a:p>
          <a:endParaRPr lang="en-US"/>
        </a:p>
      </dgm:t>
    </dgm:pt>
    <dgm:pt modelId="{22BF19C7-7AF6-4F10-8C9B-ED9FD33546D6}" type="sibTrans" cxnId="{FDF4AD70-5C30-464E-A15D-8F036DB8DC15}">
      <dgm:prSet/>
      <dgm:spPr/>
      <dgm:t>
        <a:bodyPr/>
        <a:lstStyle/>
        <a:p>
          <a:endParaRPr lang="en-US"/>
        </a:p>
      </dgm:t>
    </dgm:pt>
    <dgm:pt modelId="{1D2E8312-E362-404A-B4E4-3F511835DC0E}">
      <dgm:prSet/>
      <dgm:spPr>
        <a:xfrm rot="5400000">
          <a:off x="6097212" y="660339"/>
          <a:ext cx="1091207" cy="6729545"/>
        </a:xfrm>
      </dgm:spPr>
      <dgm:t>
        <a:bodyPr lIns="108000" rIns="36000"/>
        <a:lstStyle/>
        <a:p>
          <a:pPr>
            <a:lnSpc>
              <a:spcPct val="100000"/>
            </a:lnSpc>
          </a:pPr>
          <a:endParaRPr lang="en-US">
            <a:solidFill>
              <a:schemeClr val="tx2"/>
            </a:solidFill>
            <a:latin typeface="Arial"/>
            <a:ea typeface="+mn-ea"/>
            <a:cs typeface="+mn-cs"/>
          </a:endParaRPr>
        </a:p>
      </dgm:t>
    </dgm:pt>
    <dgm:pt modelId="{3915C196-0017-49B0-86DC-DE285F8694F4}" type="parTrans" cxnId="{2237079C-AED5-428C-A416-BC54BABF28B4}">
      <dgm:prSet/>
      <dgm:spPr/>
      <dgm:t>
        <a:bodyPr/>
        <a:lstStyle/>
        <a:p>
          <a:endParaRPr lang="en-US"/>
        </a:p>
      </dgm:t>
    </dgm:pt>
    <dgm:pt modelId="{B7F17FE1-2ECB-420C-88A2-E97B22CDF56E}" type="sibTrans" cxnId="{2237079C-AED5-428C-A416-BC54BABF28B4}">
      <dgm:prSet/>
      <dgm:spPr/>
      <dgm:t>
        <a:bodyPr/>
        <a:lstStyle/>
        <a:p>
          <a:endParaRPr lang="en-US"/>
        </a:p>
      </dgm:t>
    </dgm:pt>
    <dgm:pt modelId="{AD5F21C2-3166-4D71-915A-AB871297E35C}">
      <dgm:prSet/>
      <dgm:spPr>
        <a:xfrm rot="5400000">
          <a:off x="6097212" y="660339"/>
          <a:ext cx="1091207" cy="6729545"/>
        </a:xfrm>
      </dgm:spPr>
      <dgm:t>
        <a:bodyPr lIns="108000" rIns="36000"/>
        <a:lstStyle/>
        <a:p>
          <a:pPr>
            <a:lnSpc>
              <a:spcPct val="100000"/>
            </a:lnSpc>
          </a:pPr>
          <a:r>
            <a:rPr lang="en-US" dirty="0">
              <a:solidFill>
                <a:schemeClr val="tx2"/>
              </a:solidFill>
              <a:latin typeface="Arial"/>
              <a:ea typeface="+mn-ea"/>
              <a:cs typeface="+mn-cs"/>
            </a:rPr>
            <a:t>- Administrative burden is a disincentive to approach  </a:t>
          </a:r>
          <a:br>
            <a:rPr lang="en-US" dirty="0">
              <a:solidFill>
                <a:schemeClr val="tx2"/>
              </a:solidFill>
              <a:latin typeface="Arial"/>
              <a:ea typeface="+mn-ea"/>
              <a:cs typeface="+mn-cs"/>
            </a:rPr>
          </a:br>
          <a:r>
            <a:rPr lang="en-US" dirty="0">
              <a:solidFill>
                <a:schemeClr val="tx2"/>
              </a:solidFill>
              <a:latin typeface="Arial"/>
              <a:ea typeface="+mn-ea"/>
              <a:cs typeface="+mn-cs"/>
            </a:rPr>
            <a:t>  patients who will not easily enroll and comply</a:t>
          </a:r>
        </a:p>
      </dgm:t>
    </dgm:pt>
    <dgm:pt modelId="{B6CC24DC-543E-43A4-864F-39BB9079ABCF}" type="parTrans" cxnId="{478B4AE5-E4FD-4890-8059-88771E51EEA6}">
      <dgm:prSet/>
      <dgm:spPr/>
      <dgm:t>
        <a:bodyPr/>
        <a:lstStyle/>
        <a:p>
          <a:endParaRPr lang="en-US"/>
        </a:p>
      </dgm:t>
    </dgm:pt>
    <dgm:pt modelId="{A669EFC7-4A0E-4948-B4C0-A5AF75AB61E5}" type="sibTrans" cxnId="{478B4AE5-E4FD-4890-8059-88771E51EEA6}">
      <dgm:prSet/>
      <dgm:spPr/>
      <dgm:t>
        <a:bodyPr/>
        <a:lstStyle/>
        <a:p>
          <a:endParaRPr lang="en-US"/>
        </a:p>
      </dgm:t>
    </dgm:pt>
    <dgm:pt modelId="{77AC81E6-390C-4CB0-9CDC-1C353FD93AA4}">
      <dgm:prSet/>
      <dgm:spPr>
        <a:xfrm rot="5400000">
          <a:off x="6097212" y="660339"/>
          <a:ext cx="1091207" cy="6729545"/>
        </a:xfrm>
      </dgm:spPr>
      <dgm:t>
        <a:bodyPr lIns="108000" rIns="36000"/>
        <a:lstStyle/>
        <a:p>
          <a:pPr>
            <a:lnSpc>
              <a:spcPct val="100000"/>
            </a:lnSpc>
          </a:pPr>
          <a:r>
            <a:rPr lang="en-US" dirty="0">
              <a:solidFill>
                <a:schemeClr val="tx2"/>
              </a:solidFill>
              <a:latin typeface="Arial"/>
              <a:ea typeface="+mn-ea"/>
              <a:cs typeface="+mn-cs"/>
            </a:rPr>
            <a:t>Poor Communication</a:t>
          </a:r>
        </a:p>
      </dgm:t>
    </dgm:pt>
    <dgm:pt modelId="{706F7561-1173-4A41-8FE8-F2F9F61C60FB}" type="parTrans" cxnId="{EDB47580-55B0-4614-8F7F-A7EAD6764774}">
      <dgm:prSet/>
      <dgm:spPr/>
      <dgm:t>
        <a:bodyPr/>
        <a:lstStyle/>
        <a:p>
          <a:endParaRPr lang="en-US"/>
        </a:p>
      </dgm:t>
    </dgm:pt>
    <dgm:pt modelId="{966A4932-CAB1-41AD-8671-935C186E6EB5}" type="sibTrans" cxnId="{EDB47580-55B0-4614-8F7F-A7EAD6764774}">
      <dgm:prSet/>
      <dgm:spPr/>
      <dgm:t>
        <a:bodyPr/>
        <a:lstStyle/>
        <a:p>
          <a:endParaRPr lang="en-US"/>
        </a:p>
      </dgm:t>
    </dgm:pt>
    <dgm:pt modelId="{0A0225F0-FBC4-2E46-975C-3DD88ADF33A2}">
      <dgm:prSet/>
      <dgm:spPr/>
      <dgm:t>
        <a:bodyPr/>
        <a:lstStyle/>
        <a:p>
          <a:pPr>
            <a:lnSpc>
              <a:spcPct val="100000"/>
            </a:lnSpc>
          </a:pPr>
          <a:r>
            <a:rPr lang="en-US" dirty="0">
              <a:solidFill>
                <a:schemeClr val="tx2"/>
              </a:solidFill>
              <a:latin typeface="Arial" panose="020B0604020202020204" pitchFamily="34" charset="0"/>
              <a:cs typeface="Arial" panose="020B0604020202020204" pitchFamily="34" charset="0"/>
            </a:rPr>
            <a:t>Misdiagnosis</a:t>
          </a:r>
        </a:p>
      </dgm:t>
    </dgm:pt>
    <dgm:pt modelId="{424F7CF5-B2C7-DC4E-819A-0667761CC44B}" type="parTrans" cxnId="{E8D4B579-EA32-7B45-88FD-FDECF5C4BE54}">
      <dgm:prSet/>
      <dgm:spPr/>
      <dgm:t>
        <a:bodyPr/>
        <a:lstStyle/>
        <a:p>
          <a:endParaRPr lang="en-US"/>
        </a:p>
      </dgm:t>
    </dgm:pt>
    <dgm:pt modelId="{F5195C42-8833-ED46-BEF8-BE2B8CBCB8AD}" type="sibTrans" cxnId="{E8D4B579-EA32-7B45-88FD-FDECF5C4BE54}">
      <dgm:prSet/>
      <dgm:spPr/>
      <dgm:t>
        <a:bodyPr/>
        <a:lstStyle/>
        <a:p>
          <a:endParaRPr lang="en-US"/>
        </a:p>
      </dgm:t>
    </dgm:pt>
    <dgm:pt modelId="{19525A98-E9C0-2D49-9469-3E717553548C}">
      <dgm:prSet/>
      <dgm:spPr/>
      <dgm:t>
        <a:bodyPr/>
        <a:lstStyle/>
        <a:p>
          <a:pPr>
            <a:lnSpc>
              <a:spcPct val="100000"/>
            </a:lnSpc>
          </a:pPr>
          <a:r>
            <a:rPr lang="en-US" dirty="0">
              <a:solidFill>
                <a:schemeClr val="tx2"/>
              </a:solidFill>
              <a:latin typeface="Arial" panose="020B0604020202020204" pitchFamily="34" charset="0"/>
              <a:cs typeface="Arial" panose="020B0604020202020204" pitchFamily="34" charset="0"/>
            </a:rPr>
            <a:t>- Women often present with atypical symptoms</a:t>
          </a:r>
          <a:endParaRPr lang="en-US" dirty="0">
            <a:solidFill>
              <a:schemeClr val="tx2"/>
            </a:solidFill>
          </a:endParaRPr>
        </a:p>
      </dgm:t>
    </dgm:pt>
    <dgm:pt modelId="{772DE391-6131-ED40-8D70-91D9E4B03791}" type="parTrans" cxnId="{AA95E4A5-B0C3-3D4E-8DD5-B4397C9A2918}">
      <dgm:prSet/>
      <dgm:spPr/>
      <dgm:t>
        <a:bodyPr/>
        <a:lstStyle/>
        <a:p>
          <a:endParaRPr lang="en-US"/>
        </a:p>
      </dgm:t>
    </dgm:pt>
    <dgm:pt modelId="{D26F03DD-206A-8E46-8CE0-C1C06D1ED7AD}" type="sibTrans" cxnId="{AA95E4A5-B0C3-3D4E-8DD5-B4397C9A2918}">
      <dgm:prSet/>
      <dgm:spPr/>
      <dgm:t>
        <a:bodyPr/>
        <a:lstStyle/>
        <a:p>
          <a:endParaRPr lang="en-US"/>
        </a:p>
      </dgm:t>
    </dgm:pt>
    <dgm:pt modelId="{5AAE2619-E31F-3A40-BC20-2B067A24AD6F}">
      <dgm:prSet/>
      <dgm:spPr>
        <a:xfrm rot="5400000">
          <a:off x="6097212" y="660339"/>
          <a:ext cx="1091207" cy="6729545"/>
        </a:xfrm>
      </dgm:spPr>
      <dgm:t>
        <a:bodyPr lIns="108000" rIns="36000"/>
        <a:lstStyle/>
        <a:p>
          <a:pPr>
            <a:lnSpc>
              <a:spcPct val="100000"/>
            </a:lnSpc>
          </a:pPr>
          <a:endParaRPr lang="en-US">
            <a:solidFill>
              <a:schemeClr val="tx2"/>
            </a:solidFill>
            <a:latin typeface="Arial"/>
            <a:ea typeface="+mn-ea"/>
            <a:cs typeface="+mn-cs"/>
          </a:endParaRPr>
        </a:p>
      </dgm:t>
    </dgm:pt>
    <dgm:pt modelId="{0E7A5B1F-72AF-EF4E-873F-86DAF4A0D371}" type="parTrans" cxnId="{5C7A1DC5-FD78-BC4B-94C0-40DF4A00A8B1}">
      <dgm:prSet/>
      <dgm:spPr/>
      <dgm:t>
        <a:bodyPr/>
        <a:lstStyle/>
        <a:p>
          <a:endParaRPr lang="en-US"/>
        </a:p>
      </dgm:t>
    </dgm:pt>
    <dgm:pt modelId="{47A667DC-C1D8-AB4D-8328-F603D303FE63}" type="sibTrans" cxnId="{5C7A1DC5-FD78-BC4B-94C0-40DF4A00A8B1}">
      <dgm:prSet/>
      <dgm:spPr/>
      <dgm:t>
        <a:bodyPr/>
        <a:lstStyle/>
        <a:p>
          <a:endParaRPr lang="en-US"/>
        </a:p>
      </dgm:t>
    </dgm:pt>
    <dgm:pt modelId="{0FF35EB6-C20D-CE4C-A0BA-F887CBF4CD66}">
      <dgm:prSet/>
      <dgm:spPr>
        <a:xfrm rot="5400000">
          <a:off x="6097212" y="660339"/>
          <a:ext cx="1091207" cy="6729545"/>
        </a:xfrm>
      </dgm:spPr>
      <dgm:t>
        <a:bodyPr lIns="108000" rIns="36000"/>
        <a:lstStyle/>
        <a:p>
          <a:pPr>
            <a:lnSpc>
              <a:spcPct val="100000"/>
            </a:lnSpc>
          </a:pPr>
          <a:r>
            <a:rPr lang="en-US" dirty="0">
              <a:solidFill>
                <a:schemeClr val="tx2"/>
              </a:solidFill>
              <a:latin typeface="Arial"/>
              <a:ea typeface="+mn-ea"/>
              <a:cs typeface="+mn-cs"/>
            </a:rPr>
            <a:t>- Explanations too brief with too much jargon</a:t>
          </a:r>
        </a:p>
      </dgm:t>
    </dgm:pt>
    <dgm:pt modelId="{860A662F-C483-024A-9BE5-5D70C762B157}" type="parTrans" cxnId="{2D5648F6-9259-C84D-A270-5A4FAE70F77B}">
      <dgm:prSet/>
      <dgm:spPr/>
      <dgm:t>
        <a:bodyPr/>
        <a:lstStyle/>
        <a:p>
          <a:endParaRPr lang="en-US"/>
        </a:p>
      </dgm:t>
    </dgm:pt>
    <dgm:pt modelId="{1F732B25-703F-C44D-974E-CD961AA324B3}" type="sibTrans" cxnId="{2D5648F6-9259-C84D-A270-5A4FAE70F77B}">
      <dgm:prSet/>
      <dgm:spPr/>
      <dgm:t>
        <a:bodyPr/>
        <a:lstStyle/>
        <a:p>
          <a:endParaRPr lang="en-US"/>
        </a:p>
      </dgm:t>
    </dgm:pt>
    <dgm:pt modelId="{A1AAEAAC-2F40-4370-8F74-A3CED521EADA}" type="pres">
      <dgm:prSet presAssocID="{AB31C088-E261-4045-8512-30697BDF624E}" presName="root" presStyleCnt="0">
        <dgm:presLayoutVars>
          <dgm:dir/>
          <dgm:resizeHandles val="exact"/>
        </dgm:presLayoutVars>
      </dgm:prSet>
      <dgm:spPr/>
    </dgm:pt>
    <dgm:pt modelId="{6C391C10-ABF5-4ACB-8A07-9DC17FCC6F3C}" type="pres">
      <dgm:prSet presAssocID="{0A0225F0-FBC4-2E46-975C-3DD88ADF33A2}" presName="compNode" presStyleCnt="0"/>
      <dgm:spPr/>
    </dgm:pt>
    <dgm:pt modelId="{0D6C9858-DFF3-4533-B1CB-861363166466}" type="pres">
      <dgm:prSet presAssocID="{0A0225F0-FBC4-2E46-975C-3DD88ADF33A2}" presName="bgRect" presStyleLbl="bgShp" presStyleIdx="0" presStyleCnt="6"/>
      <dgm:spPr/>
    </dgm:pt>
    <dgm:pt modelId="{E3291462-6A87-45BF-AA57-589030E1A7BA}" type="pres">
      <dgm:prSet presAssocID="{0A0225F0-FBC4-2E46-975C-3DD88ADF33A2}" presName="iconRect" presStyleLbl="node1" presStyleIdx="0" presStyleCnt="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ycling"/>
        </a:ext>
      </dgm:extLst>
    </dgm:pt>
    <dgm:pt modelId="{D631CDCC-3D1B-4D03-89BD-3D3153C6277C}" type="pres">
      <dgm:prSet presAssocID="{0A0225F0-FBC4-2E46-975C-3DD88ADF33A2}" presName="spaceRect" presStyleCnt="0"/>
      <dgm:spPr/>
    </dgm:pt>
    <dgm:pt modelId="{BC91E872-441F-4CC1-ACB7-26144AF40B84}" type="pres">
      <dgm:prSet presAssocID="{0A0225F0-FBC4-2E46-975C-3DD88ADF33A2}" presName="parTx" presStyleLbl="revTx" presStyleIdx="0" presStyleCnt="12">
        <dgm:presLayoutVars>
          <dgm:chMax val="0"/>
          <dgm:chPref val="0"/>
        </dgm:presLayoutVars>
      </dgm:prSet>
      <dgm:spPr/>
    </dgm:pt>
    <dgm:pt modelId="{37BA77BA-45A2-4E3C-884E-9EFBE6D26742}" type="pres">
      <dgm:prSet presAssocID="{0A0225F0-FBC4-2E46-975C-3DD88ADF33A2}" presName="desTx" presStyleLbl="revTx" presStyleIdx="1" presStyleCnt="12">
        <dgm:presLayoutVars/>
      </dgm:prSet>
      <dgm:spPr/>
    </dgm:pt>
    <dgm:pt modelId="{2B9D6EA4-B1A0-4B8F-AD7E-4A932FE6A54A}" type="pres">
      <dgm:prSet presAssocID="{F5195C42-8833-ED46-BEF8-BE2B8CBCB8AD}" presName="sibTrans" presStyleCnt="0"/>
      <dgm:spPr/>
    </dgm:pt>
    <dgm:pt modelId="{48229BC6-D158-4859-BD28-892A7ABD8A02}" type="pres">
      <dgm:prSet presAssocID="{407EEA19-04B6-438A-BD9F-5DAC84A9BAA7}" presName="compNode" presStyleCnt="0"/>
      <dgm:spPr/>
    </dgm:pt>
    <dgm:pt modelId="{F6408A44-B2CB-4E4C-B80A-D48391A58EAC}" type="pres">
      <dgm:prSet presAssocID="{407EEA19-04B6-438A-BD9F-5DAC84A9BAA7}" presName="bgRect" presStyleLbl="bgShp" presStyleIdx="1" presStyleCnt="6"/>
      <dgm:spPr/>
    </dgm:pt>
    <dgm:pt modelId="{0797BDA3-7148-4A99-8328-1A1078E0293D}" type="pres">
      <dgm:prSet presAssocID="{407EEA19-04B6-438A-BD9F-5DAC84A9BAA7}" presName="iconRect" presStyleLbl="node1" presStyleIdx="1" presStyleCnt="6"/>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sion"/>
        </a:ext>
      </dgm:extLst>
    </dgm:pt>
    <dgm:pt modelId="{A998438B-C49E-484D-B917-08FFE1308315}" type="pres">
      <dgm:prSet presAssocID="{407EEA19-04B6-438A-BD9F-5DAC84A9BAA7}" presName="spaceRect" presStyleCnt="0"/>
      <dgm:spPr/>
    </dgm:pt>
    <dgm:pt modelId="{3A0AEE33-64FF-44F9-B19E-EB9BF5204E2F}" type="pres">
      <dgm:prSet presAssocID="{407EEA19-04B6-438A-BD9F-5DAC84A9BAA7}" presName="parTx" presStyleLbl="revTx" presStyleIdx="2" presStyleCnt="12">
        <dgm:presLayoutVars>
          <dgm:chMax val="0"/>
          <dgm:chPref val="0"/>
        </dgm:presLayoutVars>
      </dgm:prSet>
      <dgm:spPr/>
    </dgm:pt>
    <dgm:pt modelId="{ED5F6810-FCB4-4B9E-9AB7-D3E3C8D38C77}" type="pres">
      <dgm:prSet presAssocID="{407EEA19-04B6-438A-BD9F-5DAC84A9BAA7}" presName="desTx" presStyleLbl="revTx" presStyleIdx="3" presStyleCnt="12">
        <dgm:presLayoutVars/>
      </dgm:prSet>
      <dgm:spPr/>
    </dgm:pt>
    <dgm:pt modelId="{6B1CC688-2C31-46B6-9FBD-73EF9D3B64F0}" type="pres">
      <dgm:prSet presAssocID="{22A7940C-202E-452A-8E39-83E875D8F197}" presName="sibTrans" presStyleCnt="0"/>
      <dgm:spPr/>
    </dgm:pt>
    <dgm:pt modelId="{B2B94F07-9C5A-4830-9A0A-D3ECA172A100}" type="pres">
      <dgm:prSet presAssocID="{B3323C77-0182-46A1-96FD-774172C632EB}" presName="compNode" presStyleCnt="0"/>
      <dgm:spPr/>
    </dgm:pt>
    <dgm:pt modelId="{4DD2BE0D-406F-4493-8E52-ABA93DEA3495}" type="pres">
      <dgm:prSet presAssocID="{B3323C77-0182-46A1-96FD-774172C632EB}" presName="bgRect" presStyleLbl="bgShp" presStyleIdx="2" presStyleCnt="6"/>
      <dgm:spPr/>
    </dgm:pt>
    <dgm:pt modelId="{44F73ABE-6FC1-477E-8466-77938D6D9BC3}" type="pres">
      <dgm:prSet presAssocID="{B3323C77-0182-46A1-96FD-774172C632EB}" presName="iconRect" presStyleLbl="node1" presStyleIdx="2" presStyleCnt="6"/>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ducation"/>
        </a:ext>
      </dgm:extLst>
    </dgm:pt>
    <dgm:pt modelId="{35C78A59-AC45-4DBA-A474-D954FC312FC8}" type="pres">
      <dgm:prSet presAssocID="{B3323C77-0182-46A1-96FD-774172C632EB}" presName="spaceRect" presStyleCnt="0"/>
      <dgm:spPr/>
    </dgm:pt>
    <dgm:pt modelId="{0ED54D47-69EA-482B-9A8C-407738A45D8B}" type="pres">
      <dgm:prSet presAssocID="{B3323C77-0182-46A1-96FD-774172C632EB}" presName="parTx" presStyleLbl="revTx" presStyleIdx="4" presStyleCnt="12">
        <dgm:presLayoutVars>
          <dgm:chMax val="0"/>
          <dgm:chPref val="0"/>
        </dgm:presLayoutVars>
      </dgm:prSet>
      <dgm:spPr/>
    </dgm:pt>
    <dgm:pt modelId="{7F9ADC46-9981-4A68-907E-34A0D195FD51}" type="pres">
      <dgm:prSet presAssocID="{B3323C77-0182-46A1-96FD-774172C632EB}" presName="desTx" presStyleLbl="revTx" presStyleIdx="5" presStyleCnt="12" custLinFactNeighborX="-782" custLinFactNeighborY="7044">
        <dgm:presLayoutVars/>
      </dgm:prSet>
      <dgm:spPr/>
    </dgm:pt>
    <dgm:pt modelId="{FED410AA-7B47-4DD3-A692-561945E2F20E}" type="pres">
      <dgm:prSet presAssocID="{C95FEC2B-C68F-4DBA-943A-0C718D831AFA}" presName="sibTrans" presStyleCnt="0"/>
      <dgm:spPr/>
    </dgm:pt>
    <dgm:pt modelId="{5C17B32A-DD51-4620-910D-6017C7B5F4FD}" type="pres">
      <dgm:prSet presAssocID="{8731BF9C-C191-416F-BF9F-C38F2E5C5A6E}" presName="compNode" presStyleCnt="0"/>
      <dgm:spPr/>
    </dgm:pt>
    <dgm:pt modelId="{97D5991A-A9E9-4AA8-B77B-A2196EA1CFEF}" type="pres">
      <dgm:prSet presAssocID="{8731BF9C-C191-416F-BF9F-C38F2E5C5A6E}" presName="bgRect" presStyleLbl="bgShp" presStyleIdx="3" presStyleCnt="6"/>
      <dgm:spPr/>
    </dgm:pt>
    <dgm:pt modelId="{EB6CC891-D9AA-4E33-99C5-0BB202E11136}" type="pres">
      <dgm:prSet presAssocID="{8731BF9C-C191-416F-BF9F-C38F2E5C5A6E}" presName="iconRect" presStyleLbl="node1" presStyleIdx="3" presStyleCnt="6"/>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aptop Secure"/>
        </a:ext>
      </dgm:extLst>
    </dgm:pt>
    <dgm:pt modelId="{8F0A4D28-0704-49A9-A78F-F41B11716073}" type="pres">
      <dgm:prSet presAssocID="{8731BF9C-C191-416F-BF9F-C38F2E5C5A6E}" presName="spaceRect" presStyleCnt="0"/>
      <dgm:spPr/>
    </dgm:pt>
    <dgm:pt modelId="{05605F50-3910-45AE-8FF0-0A388FCC88EA}" type="pres">
      <dgm:prSet presAssocID="{8731BF9C-C191-416F-BF9F-C38F2E5C5A6E}" presName="parTx" presStyleLbl="revTx" presStyleIdx="6" presStyleCnt="12">
        <dgm:presLayoutVars>
          <dgm:chMax val="0"/>
          <dgm:chPref val="0"/>
        </dgm:presLayoutVars>
      </dgm:prSet>
      <dgm:spPr/>
    </dgm:pt>
    <dgm:pt modelId="{A7910648-02C7-41F0-B41D-DA10CA567716}" type="pres">
      <dgm:prSet presAssocID="{8731BF9C-C191-416F-BF9F-C38F2E5C5A6E}" presName="desTx" presStyleLbl="revTx" presStyleIdx="7" presStyleCnt="12">
        <dgm:presLayoutVars/>
      </dgm:prSet>
      <dgm:spPr/>
    </dgm:pt>
    <dgm:pt modelId="{0C266F60-05E3-4293-A727-A4F3624CE6AA}" type="pres">
      <dgm:prSet presAssocID="{D04F48ED-613C-4188-A1D2-9C0D6C4028B2}" presName="sibTrans" presStyleCnt="0"/>
      <dgm:spPr/>
    </dgm:pt>
    <dgm:pt modelId="{EB31F3E6-28EF-4905-A924-EBF7738E1F58}" type="pres">
      <dgm:prSet presAssocID="{434A8DBB-AEFF-493E-B70F-8DBF1F173278}" presName="compNode" presStyleCnt="0"/>
      <dgm:spPr/>
    </dgm:pt>
    <dgm:pt modelId="{7FC724F4-DABE-4E48-93E3-93E666C1089A}" type="pres">
      <dgm:prSet presAssocID="{434A8DBB-AEFF-493E-B70F-8DBF1F173278}" presName="bgRect" presStyleLbl="bgShp" presStyleIdx="4" presStyleCnt="6"/>
      <dgm:spPr/>
    </dgm:pt>
    <dgm:pt modelId="{FEE6922D-277A-449D-AEE4-486A5FE0EF4B}" type="pres">
      <dgm:prSet presAssocID="{434A8DBB-AEFF-493E-B70F-8DBF1F173278}" presName="iconRect" presStyleLbl="node1" presStyleIdx="4" presStyleCnt="6"/>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mmunications"/>
        </a:ext>
      </dgm:extLst>
    </dgm:pt>
    <dgm:pt modelId="{5C31DF1A-CE36-4E81-8DED-22C171E07EB9}" type="pres">
      <dgm:prSet presAssocID="{434A8DBB-AEFF-493E-B70F-8DBF1F173278}" presName="spaceRect" presStyleCnt="0"/>
      <dgm:spPr/>
    </dgm:pt>
    <dgm:pt modelId="{BF8869FB-E349-466B-B283-123803201C78}" type="pres">
      <dgm:prSet presAssocID="{434A8DBB-AEFF-493E-B70F-8DBF1F173278}" presName="parTx" presStyleLbl="revTx" presStyleIdx="8" presStyleCnt="12">
        <dgm:presLayoutVars>
          <dgm:chMax val="0"/>
          <dgm:chPref val="0"/>
        </dgm:presLayoutVars>
      </dgm:prSet>
      <dgm:spPr/>
    </dgm:pt>
    <dgm:pt modelId="{521EE0B8-6755-42FB-AEE7-E4860DACA964}" type="pres">
      <dgm:prSet presAssocID="{434A8DBB-AEFF-493E-B70F-8DBF1F173278}" presName="desTx" presStyleLbl="revTx" presStyleIdx="9" presStyleCnt="12">
        <dgm:presLayoutVars/>
      </dgm:prSet>
      <dgm:spPr/>
    </dgm:pt>
    <dgm:pt modelId="{8F604D72-394B-42BE-8329-9F3EC5F272F7}" type="pres">
      <dgm:prSet presAssocID="{22BF19C7-7AF6-4F10-8C9B-ED9FD33546D6}" presName="sibTrans" presStyleCnt="0"/>
      <dgm:spPr/>
    </dgm:pt>
    <dgm:pt modelId="{825B901A-5CC6-4F23-9E4E-E696D3D64F3A}" type="pres">
      <dgm:prSet presAssocID="{77AC81E6-390C-4CB0-9CDC-1C353FD93AA4}" presName="compNode" presStyleCnt="0"/>
      <dgm:spPr/>
    </dgm:pt>
    <dgm:pt modelId="{4F6D26E9-BC60-4A58-8D70-13130F317C46}" type="pres">
      <dgm:prSet presAssocID="{77AC81E6-390C-4CB0-9CDC-1C353FD93AA4}" presName="bgRect" presStyleLbl="bgShp" presStyleIdx="5" presStyleCnt="6"/>
      <dgm:spPr/>
    </dgm:pt>
    <dgm:pt modelId="{575A53FC-EA3E-448D-A3FF-FD7C5FDC08BF}" type="pres">
      <dgm:prSet presAssocID="{77AC81E6-390C-4CB0-9CDC-1C353FD93AA4}" presName="iconRect" presStyleLbl="node1" presStyleIdx="5" presStyleCnt="6"/>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Family"/>
        </a:ext>
      </dgm:extLst>
    </dgm:pt>
    <dgm:pt modelId="{FA852E02-2974-435D-A08B-FD2C68890FF6}" type="pres">
      <dgm:prSet presAssocID="{77AC81E6-390C-4CB0-9CDC-1C353FD93AA4}" presName="spaceRect" presStyleCnt="0"/>
      <dgm:spPr/>
    </dgm:pt>
    <dgm:pt modelId="{CCD83050-2587-4A4E-B71E-07D3EED61A24}" type="pres">
      <dgm:prSet presAssocID="{77AC81E6-390C-4CB0-9CDC-1C353FD93AA4}" presName="parTx" presStyleLbl="revTx" presStyleIdx="10" presStyleCnt="12">
        <dgm:presLayoutVars>
          <dgm:chMax val="0"/>
          <dgm:chPref val="0"/>
        </dgm:presLayoutVars>
      </dgm:prSet>
      <dgm:spPr/>
    </dgm:pt>
    <dgm:pt modelId="{13A493BD-91A3-4D5B-8DD5-F5B944FE0EE2}" type="pres">
      <dgm:prSet presAssocID="{77AC81E6-390C-4CB0-9CDC-1C353FD93AA4}" presName="desTx" presStyleLbl="revTx" presStyleIdx="11" presStyleCnt="12">
        <dgm:presLayoutVars/>
      </dgm:prSet>
      <dgm:spPr/>
    </dgm:pt>
  </dgm:ptLst>
  <dgm:cxnLst>
    <dgm:cxn modelId="{8F90F503-BFF0-7C47-831A-F8FE14FB2433}" type="presOf" srcId="{0FF35EB6-C20D-CE4C-A0BA-F887CBF4CD66}" destId="{13A493BD-91A3-4D5B-8DD5-F5B944FE0EE2}" srcOrd="0" destOrd="0" presId="urn:microsoft.com/office/officeart/2018/2/layout/IconVerticalSolidList"/>
    <dgm:cxn modelId="{ADB90127-2A60-504A-99C3-232CDF506EE4}" type="presOf" srcId="{5AAE2619-E31F-3A40-BC20-2B067A24AD6F}" destId="{521EE0B8-6755-42FB-AEE7-E4860DACA964}" srcOrd="0" destOrd="2" presId="urn:microsoft.com/office/officeart/2018/2/layout/IconVerticalSolidList"/>
    <dgm:cxn modelId="{923A102D-9C30-AE4C-B231-A59C23893D00}" type="presOf" srcId="{77AC81E6-390C-4CB0-9CDC-1C353FD93AA4}" destId="{CCD83050-2587-4A4E-B71E-07D3EED61A24}" srcOrd="0" destOrd="0" presId="urn:microsoft.com/office/officeart/2018/2/layout/IconVerticalSolidList"/>
    <dgm:cxn modelId="{E2EB5136-167E-46A3-82F4-6248A5B369AA}" srcId="{AB31C088-E261-4045-8512-30697BDF624E}" destId="{407EEA19-04B6-438A-BD9F-5DAC84A9BAA7}" srcOrd="1" destOrd="0" parTransId="{24F7EE59-2E5B-4C10-9023-AABBC6639CAD}" sibTransId="{22A7940C-202E-452A-8E39-83E875D8F197}"/>
    <dgm:cxn modelId="{55C93A5D-06EE-D84D-B6FD-12E43DA07E20}" type="presOf" srcId="{C041A60B-1D57-403D-9066-F6D7F6FD3C48}" destId="{A7910648-02C7-41F0-B41D-DA10CA567716}" srcOrd="0" destOrd="0" presId="urn:microsoft.com/office/officeart/2018/2/layout/IconVerticalSolidList"/>
    <dgm:cxn modelId="{481CC45D-4608-3340-A701-75BAB30A477C}" type="presOf" srcId="{1521A5B4-2C3A-4C03-B9EF-B7A85A825182}" destId="{ED5F6810-FCB4-4B9E-9AB7-D3E3C8D38C77}" srcOrd="0" destOrd="0" presId="urn:microsoft.com/office/officeart/2018/2/layout/IconVerticalSolidList"/>
    <dgm:cxn modelId="{8638956B-36BC-D749-A13D-222FCDA69F90}" type="presOf" srcId="{407EEA19-04B6-438A-BD9F-5DAC84A9BAA7}" destId="{3A0AEE33-64FF-44F9-B19E-EB9BF5204E2F}" srcOrd="0" destOrd="0" presId="urn:microsoft.com/office/officeart/2018/2/layout/IconVerticalSolidList"/>
    <dgm:cxn modelId="{FDF4AD70-5C30-464E-A15D-8F036DB8DC15}" srcId="{AB31C088-E261-4045-8512-30697BDF624E}" destId="{434A8DBB-AEFF-493E-B70F-8DBF1F173278}" srcOrd="4" destOrd="0" parTransId="{53BF1B95-1FF8-4E72-A14C-A6BAF0C7E842}" sibTransId="{22BF19C7-7AF6-4F10-8C9B-ED9FD33546D6}"/>
    <dgm:cxn modelId="{1E25BC70-35E1-41F2-8133-0BFC9414EC8E}" srcId="{AB31C088-E261-4045-8512-30697BDF624E}" destId="{8731BF9C-C191-416F-BF9F-C38F2E5C5A6E}" srcOrd="3" destOrd="0" parTransId="{5B75C4A7-C0E7-4C7D-8F20-7E08F80107AA}" sibTransId="{D04F48ED-613C-4188-A1D2-9C0D6C4028B2}"/>
    <dgm:cxn modelId="{E1D19D51-E6CF-431B-A6DC-C8EA49B8CF8A}" srcId="{407EEA19-04B6-438A-BD9F-5DAC84A9BAA7}" destId="{1521A5B4-2C3A-4C03-B9EF-B7A85A825182}" srcOrd="0" destOrd="0" parTransId="{5EB62406-D714-4507-AC58-528A9538494F}" sibTransId="{2BC1918D-D78E-4940-BBE4-6A9041A48DB8}"/>
    <dgm:cxn modelId="{FE808F58-C3BC-4F8F-8B38-6BAA7CC581E5}" srcId="{8731BF9C-C191-416F-BF9F-C38F2E5C5A6E}" destId="{C041A60B-1D57-403D-9066-F6D7F6FD3C48}" srcOrd="0" destOrd="0" parTransId="{5B5042AB-2DB9-4DC3-8487-68776F4841AF}" sibTransId="{9D7D005E-0214-47A1-9C0E-C069FB856C4A}"/>
    <dgm:cxn modelId="{1D2A9659-95D9-4DBE-B3F7-1B87F61EF65A}" srcId="{AB31C088-E261-4045-8512-30697BDF624E}" destId="{B3323C77-0182-46A1-96FD-774172C632EB}" srcOrd="2" destOrd="0" parTransId="{55161CEB-7B76-471E-BEB7-76319A63318A}" sibTransId="{C95FEC2B-C68F-4DBA-943A-0C718D831AFA}"/>
    <dgm:cxn modelId="{E8D4B579-EA32-7B45-88FD-FDECF5C4BE54}" srcId="{AB31C088-E261-4045-8512-30697BDF624E}" destId="{0A0225F0-FBC4-2E46-975C-3DD88ADF33A2}" srcOrd="0" destOrd="0" parTransId="{424F7CF5-B2C7-DC4E-819A-0667761CC44B}" sibTransId="{F5195C42-8833-ED46-BEF8-BE2B8CBCB8AD}"/>
    <dgm:cxn modelId="{EDB47580-55B0-4614-8F7F-A7EAD6764774}" srcId="{AB31C088-E261-4045-8512-30697BDF624E}" destId="{77AC81E6-390C-4CB0-9CDC-1C353FD93AA4}" srcOrd="5" destOrd="0" parTransId="{706F7561-1173-4A41-8FE8-F2F9F61C60FB}" sibTransId="{966A4932-CAB1-41AD-8671-935C186E6EB5}"/>
    <dgm:cxn modelId="{BB0A6085-CB70-4C46-91F0-7846F2723B6E}" type="presOf" srcId="{AD5F21C2-3166-4D71-915A-AB871297E35C}" destId="{521EE0B8-6755-42FB-AEE7-E4860DACA964}" srcOrd="0" destOrd="1" presId="urn:microsoft.com/office/officeart/2018/2/layout/IconVerticalSolidList"/>
    <dgm:cxn modelId="{8A682688-ACAF-D24F-9EF0-5F0CF1CB0CA2}" type="presOf" srcId="{1D2E8312-E362-404A-B4E4-3F511835DC0E}" destId="{521EE0B8-6755-42FB-AEE7-E4860DACA964}" srcOrd="0" destOrd="0" presId="urn:microsoft.com/office/officeart/2018/2/layout/IconVerticalSolidList"/>
    <dgm:cxn modelId="{A87A698D-EEF1-DA4D-A945-6C650034AA8B}" type="presOf" srcId="{0A0225F0-FBC4-2E46-975C-3DD88ADF33A2}" destId="{BC91E872-441F-4CC1-ACB7-26144AF40B84}" srcOrd="0" destOrd="0" presId="urn:microsoft.com/office/officeart/2018/2/layout/IconVerticalSolidList"/>
    <dgm:cxn modelId="{0B943E92-10A7-3149-81CF-68A87EF08E78}" type="presOf" srcId="{AB31C088-E261-4045-8512-30697BDF624E}" destId="{A1AAEAAC-2F40-4370-8F74-A3CED521EADA}" srcOrd="0" destOrd="0" presId="urn:microsoft.com/office/officeart/2018/2/layout/IconVerticalSolidList"/>
    <dgm:cxn modelId="{F9DC4A92-2A55-304F-8A61-37E46AE60A77}" type="presOf" srcId="{19525A98-E9C0-2D49-9469-3E717553548C}" destId="{37BA77BA-45A2-4E3C-884E-9EFBE6D26742}" srcOrd="0" destOrd="0" presId="urn:microsoft.com/office/officeart/2018/2/layout/IconVerticalSolidList"/>
    <dgm:cxn modelId="{6AFD0098-2155-1448-B9CE-7B8C0FB8B269}" type="presOf" srcId="{B3323C77-0182-46A1-96FD-774172C632EB}" destId="{0ED54D47-69EA-482B-9A8C-407738A45D8B}" srcOrd="0" destOrd="0" presId="urn:microsoft.com/office/officeart/2018/2/layout/IconVerticalSolidList"/>
    <dgm:cxn modelId="{2237079C-AED5-428C-A416-BC54BABF28B4}" srcId="{434A8DBB-AEFF-493E-B70F-8DBF1F173278}" destId="{1D2E8312-E362-404A-B4E4-3F511835DC0E}" srcOrd="0" destOrd="0" parTransId="{3915C196-0017-49B0-86DC-DE285F8694F4}" sibTransId="{B7F17FE1-2ECB-420C-88A2-E97B22CDF56E}"/>
    <dgm:cxn modelId="{AA95E4A5-B0C3-3D4E-8DD5-B4397C9A2918}" srcId="{0A0225F0-FBC4-2E46-975C-3DD88ADF33A2}" destId="{19525A98-E9C0-2D49-9469-3E717553548C}" srcOrd="0" destOrd="0" parTransId="{772DE391-6131-ED40-8D70-91D9E4B03791}" sibTransId="{D26F03DD-206A-8E46-8CE0-C1C06D1ED7AD}"/>
    <dgm:cxn modelId="{5C7A1DC5-FD78-BC4B-94C0-40DF4A00A8B1}" srcId="{434A8DBB-AEFF-493E-B70F-8DBF1F173278}" destId="{5AAE2619-E31F-3A40-BC20-2B067A24AD6F}" srcOrd="2" destOrd="0" parTransId="{0E7A5B1F-72AF-EF4E-873F-86DAF4A0D371}" sibTransId="{47A667DC-C1D8-AB4D-8328-F603D303FE63}"/>
    <dgm:cxn modelId="{0C88DCCE-3753-4A49-9F5C-DAC8022527F5}" srcId="{B3323C77-0182-46A1-96FD-774172C632EB}" destId="{23CED44A-EA18-41D3-B294-FE1E0FD9C29A}" srcOrd="0" destOrd="0" parTransId="{48860C6E-15AC-4ED3-967F-001479DBE5A8}" sibTransId="{281E5B2A-8726-483A-BA7F-1A4A9B3F4DB7}"/>
    <dgm:cxn modelId="{ED5B17D6-2DE5-664C-B1A1-4807DE84DE5E}" type="presOf" srcId="{23CED44A-EA18-41D3-B294-FE1E0FD9C29A}" destId="{7F9ADC46-9981-4A68-907E-34A0D195FD51}" srcOrd="0" destOrd="0" presId="urn:microsoft.com/office/officeart/2018/2/layout/IconVerticalSolidList"/>
    <dgm:cxn modelId="{4AD4A7D7-063F-6644-80E6-67A45DFE3728}" type="presOf" srcId="{8731BF9C-C191-416F-BF9F-C38F2E5C5A6E}" destId="{05605F50-3910-45AE-8FF0-0A388FCC88EA}" srcOrd="0" destOrd="0" presId="urn:microsoft.com/office/officeart/2018/2/layout/IconVerticalSolidList"/>
    <dgm:cxn modelId="{478B4AE5-E4FD-4890-8059-88771E51EEA6}" srcId="{434A8DBB-AEFF-493E-B70F-8DBF1F173278}" destId="{AD5F21C2-3166-4D71-915A-AB871297E35C}" srcOrd="1" destOrd="0" parTransId="{B6CC24DC-543E-43A4-864F-39BB9079ABCF}" sibTransId="{A669EFC7-4A0E-4948-B4C0-A5AF75AB61E5}"/>
    <dgm:cxn modelId="{9E756EEC-76C8-F74E-9EB7-7D6C7DF2F5E7}" type="presOf" srcId="{434A8DBB-AEFF-493E-B70F-8DBF1F173278}" destId="{BF8869FB-E349-466B-B283-123803201C78}" srcOrd="0" destOrd="0" presId="urn:microsoft.com/office/officeart/2018/2/layout/IconVerticalSolidList"/>
    <dgm:cxn modelId="{2D5648F6-9259-C84D-A270-5A4FAE70F77B}" srcId="{77AC81E6-390C-4CB0-9CDC-1C353FD93AA4}" destId="{0FF35EB6-C20D-CE4C-A0BA-F887CBF4CD66}" srcOrd="0" destOrd="0" parTransId="{860A662F-C483-024A-9BE5-5D70C762B157}" sibTransId="{1F732B25-703F-C44D-974E-CD961AA324B3}"/>
    <dgm:cxn modelId="{687CAB9E-8B25-8C44-B29D-DF106DEC2FA7}" type="presParOf" srcId="{A1AAEAAC-2F40-4370-8F74-A3CED521EADA}" destId="{6C391C10-ABF5-4ACB-8A07-9DC17FCC6F3C}" srcOrd="0" destOrd="0" presId="urn:microsoft.com/office/officeart/2018/2/layout/IconVerticalSolidList"/>
    <dgm:cxn modelId="{C364A9A7-1533-2946-80AD-5998F056DDDB}" type="presParOf" srcId="{6C391C10-ABF5-4ACB-8A07-9DC17FCC6F3C}" destId="{0D6C9858-DFF3-4533-B1CB-861363166466}" srcOrd="0" destOrd="0" presId="urn:microsoft.com/office/officeart/2018/2/layout/IconVerticalSolidList"/>
    <dgm:cxn modelId="{E4E13D96-2F01-D647-967B-2FE9FB4AE994}" type="presParOf" srcId="{6C391C10-ABF5-4ACB-8A07-9DC17FCC6F3C}" destId="{E3291462-6A87-45BF-AA57-589030E1A7BA}" srcOrd="1" destOrd="0" presId="urn:microsoft.com/office/officeart/2018/2/layout/IconVerticalSolidList"/>
    <dgm:cxn modelId="{0213E7C1-FAA8-424A-B2D6-A24DCFA5AC63}" type="presParOf" srcId="{6C391C10-ABF5-4ACB-8A07-9DC17FCC6F3C}" destId="{D631CDCC-3D1B-4D03-89BD-3D3153C6277C}" srcOrd="2" destOrd="0" presId="urn:microsoft.com/office/officeart/2018/2/layout/IconVerticalSolidList"/>
    <dgm:cxn modelId="{C3603190-A980-5A4C-B274-6BD6FC6E3E76}" type="presParOf" srcId="{6C391C10-ABF5-4ACB-8A07-9DC17FCC6F3C}" destId="{BC91E872-441F-4CC1-ACB7-26144AF40B84}" srcOrd="3" destOrd="0" presId="urn:microsoft.com/office/officeart/2018/2/layout/IconVerticalSolidList"/>
    <dgm:cxn modelId="{DA8BF37C-351D-5341-8D8F-D568ACAC7422}" type="presParOf" srcId="{6C391C10-ABF5-4ACB-8A07-9DC17FCC6F3C}" destId="{37BA77BA-45A2-4E3C-884E-9EFBE6D26742}" srcOrd="4" destOrd="0" presId="urn:microsoft.com/office/officeart/2018/2/layout/IconVerticalSolidList"/>
    <dgm:cxn modelId="{311F4864-AA5F-8A42-8A8E-9DC659259E32}" type="presParOf" srcId="{A1AAEAAC-2F40-4370-8F74-A3CED521EADA}" destId="{2B9D6EA4-B1A0-4B8F-AD7E-4A932FE6A54A}" srcOrd="1" destOrd="0" presId="urn:microsoft.com/office/officeart/2018/2/layout/IconVerticalSolidList"/>
    <dgm:cxn modelId="{55319363-B25C-B941-AE9B-323E797E3CBB}" type="presParOf" srcId="{A1AAEAAC-2F40-4370-8F74-A3CED521EADA}" destId="{48229BC6-D158-4859-BD28-892A7ABD8A02}" srcOrd="2" destOrd="0" presId="urn:microsoft.com/office/officeart/2018/2/layout/IconVerticalSolidList"/>
    <dgm:cxn modelId="{953F5334-95E4-6E4C-A9BF-03BAAAB15FAB}" type="presParOf" srcId="{48229BC6-D158-4859-BD28-892A7ABD8A02}" destId="{F6408A44-B2CB-4E4C-B80A-D48391A58EAC}" srcOrd="0" destOrd="0" presId="urn:microsoft.com/office/officeart/2018/2/layout/IconVerticalSolidList"/>
    <dgm:cxn modelId="{F3183D34-668A-0542-89A8-008EC550E081}" type="presParOf" srcId="{48229BC6-D158-4859-BD28-892A7ABD8A02}" destId="{0797BDA3-7148-4A99-8328-1A1078E0293D}" srcOrd="1" destOrd="0" presId="urn:microsoft.com/office/officeart/2018/2/layout/IconVerticalSolidList"/>
    <dgm:cxn modelId="{89899514-80DB-5F4D-A361-782756B80AAE}" type="presParOf" srcId="{48229BC6-D158-4859-BD28-892A7ABD8A02}" destId="{A998438B-C49E-484D-B917-08FFE1308315}" srcOrd="2" destOrd="0" presId="urn:microsoft.com/office/officeart/2018/2/layout/IconVerticalSolidList"/>
    <dgm:cxn modelId="{EBD0F1D2-435C-E347-963D-39A11AC08ABF}" type="presParOf" srcId="{48229BC6-D158-4859-BD28-892A7ABD8A02}" destId="{3A0AEE33-64FF-44F9-B19E-EB9BF5204E2F}" srcOrd="3" destOrd="0" presId="urn:microsoft.com/office/officeart/2018/2/layout/IconVerticalSolidList"/>
    <dgm:cxn modelId="{7501E836-6DB3-AD40-AC0A-A7BE94368628}" type="presParOf" srcId="{48229BC6-D158-4859-BD28-892A7ABD8A02}" destId="{ED5F6810-FCB4-4B9E-9AB7-D3E3C8D38C77}" srcOrd="4" destOrd="0" presId="urn:microsoft.com/office/officeart/2018/2/layout/IconVerticalSolidList"/>
    <dgm:cxn modelId="{1510870D-F0A2-0144-8E8B-DC6B95FEF058}" type="presParOf" srcId="{A1AAEAAC-2F40-4370-8F74-A3CED521EADA}" destId="{6B1CC688-2C31-46B6-9FBD-73EF9D3B64F0}" srcOrd="3" destOrd="0" presId="urn:microsoft.com/office/officeart/2018/2/layout/IconVerticalSolidList"/>
    <dgm:cxn modelId="{6F3A20BC-BF57-D04B-BFB7-DBF0E508BCC9}" type="presParOf" srcId="{A1AAEAAC-2F40-4370-8F74-A3CED521EADA}" destId="{B2B94F07-9C5A-4830-9A0A-D3ECA172A100}" srcOrd="4" destOrd="0" presId="urn:microsoft.com/office/officeart/2018/2/layout/IconVerticalSolidList"/>
    <dgm:cxn modelId="{66910D2A-CF4E-1D4B-BBCC-8B8EA0201C84}" type="presParOf" srcId="{B2B94F07-9C5A-4830-9A0A-D3ECA172A100}" destId="{4DD2BE0D-406F-4493-8E52-ABA93DEA3495}" srcOrd="0" destOrd="0" presId="urn:microsoft.com/office/officeart/2018/2/layout/IconVerticalSolidList"/>
    <dgm:cxn modelId="{BD9C4DC5-EE14-AD42-A280-9A78908DA035}" type="presParOf" srcId="{B2B94F07-9C5A-4830-9A0A-D3ECA172A100}" destId="{44F73ABE-6FC1-477E-8466-77938D6D9BC3}" srcOrd="1" destOrd="0" presId="urn:microsoft.com/office/officeart/2018/2/layout/IconVerticalSolidList"/>
    <dgm:cxn modelId="{D6700393-AD10-3B49-A022-0BB0D1B9B160}" type="presParOf" srcId="{B2B94F07-9C5A-4830-9A0A-D3ECA172A100}" destId="{35C78A59-AC45-4DBA-A474-D954FC312FC8}" srcOrd="2" destOrd="0" presId="urn:microsoft.com/office/officeart/2018/2/layout/IconVerticalSolidList"/>
    <dgm:cxn modelId="{AADEEC48-6936-5D41-8E3F-BEB7D2980DF0}" type="presParOf" srcId="{B2B94F07-9C5A-4830-9A0A-D3ECA172A100}" destId="{0ED54D47-69EA-482B-9A8C-407738A45D8B}" srcOrd="3" destOrd="0" presId="urn:microsoft.com/office/officeart/2018/2/layout/IconVerticalSolidList"/>
    <dgm:cxn modelId="{38367405-E921-BA47-B5DB-1215FEABE96B}" type="presParOf" srcId="{B2B94F07-9C5A-4830-9A0A-D3ECA172A100}" destId="{7F9ADC46-9981-4A68-907E-34A0D195FD51}" srcOrd="4" destOrd="0" presId="urn:microsoft.com/office/officeart/2018/2/layout/IconVerticalSolidList"/>
    <dgm:cxn modelId="{1DB1A6B6-485F-ED4C-B3EB-3E9B2C2E09CD}" type="presParOf" srcId="{A1AAEAAC-2F40-4370-8F74-A3CED521EADA}" destId="{FED410AA-7B47-4DD3-A692-561945E2F20E}" srcOrd="5" destOrd="0" presId="urn:microsoft.com/office/officeart/2018/2/layout/IconVerticalSolidList"/>
    <dgm:cxn modelId="{A7851CBF-F630-8140-9E90-508282A11A60}" type="presParOf" srcId="{A1AAEAAC-2F40-4370-8F74-A3CED521EADA}" destId="{5C17B32A-DD51-4620-910D-6017C7B5F4FD}" srcOrd="6" destOrd="0" presId="urn:microsoft.com/office/officeart/2018/2/layout/IconVerticalSolidList"/>
    <dgm:cxn modelId="{EEDAD99F-F365-F049-B4FC-6F2A1409D44B}" type="presParOf" srcId="{5C17B32A-DD51-4620-910D-6017C7B5F4FD}" destId="{97D5991A-A9E9-4AA8-B77B-A2196EA1CFEF}" srcOrd="0" destOrd="0" presId="urn:microsoft.com/office/officeart/2018/2/layout/IconVerticalSolidList"/>
    <dgm:cxn modelId="{A957FD80-6CBF-0249-B8D1-60A7968A6B77}" type="presParOf" srcId="{5C17B32A-DD51-4620-910D-6017C7B5F4FD}" destId="{EB6CC891-D9AA-4E33-99C5-0BB202E11136}" srcOrd="1" destOrd="0" presId="urn:microsoft.com/office/officeart/2018/2/layout/IconVerticalSolidList"/>
    <dgm:cxn modelId="{FFA1DCE9-9EC8-CB44-9DB8-9F117A1D9D7A}" type="presParOf" srcId="{5C17B32A-DD51-4620-910D-6017C7B5F4FD}" destId="{8F0A4D28-0704-49A9-A78F-F41B11716073}" srcOrd="2" destOrd="0" presId="urn:microsoft.com/office/officeart/2018/2/layout/IconVerticalSolidList"/>
    <dgm:cxn modelId="{714EE27C-ABBD-9449-A072-E41C2E9B0DEE}" type="presParOf" srcId="{5C17B32A-DD51-4620-910D-6017C7B5F4FD}" destId="{05605F50-3910-45AE-8FF0-0A388FCC88EA}" srcOrd="3" destOrd="0" presId="urn:microsoft.com/office/officeart/2018/2/layout/IconVerticalSolidList"/>
    <dgm:cxn modelId="{514D6C28-1B3D-B54C-96F8-C7955F1CCFEC}" type="presParOf" srcId="{5C17B32A-DD51-4620-910D-6017C7B5F4FD}" destId="{A7910648-02C7-41F0-B41D-DA10CA567716}" srcOrd="4" destOrd="0" presId="urn:microsoft.com/office/officeart/2018/2/layout/IconVerticalSolidList"/>
    <dgm:cxn modelId="{D0B32227-F22C-AD40-AB8D-187C0E271F3B}" type="presParOf" srcId="{A1AAEAAC-2F40-4370-8F74-A3CED521EADA}" destId="{0C266F60-05E3-4293-A727-A4F3624CE6AA}" srcOrd="7" destOrd="0" presId="urn:microsoft.com/office/officeart/2018/2/layout/IconVerticalSolidList"/>
    <dgm:cxn modelId="{A87E2CAF-17AF-5148-A68D-5A33F3FDF187}" type="presParOf" srcId="{A1AAEAAC-2F40-4370-8F74-A3CED521EADA}" destId="{EB31F3E6-28EF-4905-A924-EBF7738E1F58}" srcOrd="8" destOrd="0" presId="urn:microsoft.com/office/officeart/2018/2/layout/IconVerticalSolidList"/>
    <dgm:cxn modelId="{E4EDEBDD-4166-FC4E-9152-92AAD08B7F62}" type="presParOf" srcId="{EB31F3E6-28EF-4905-A924-EBF7738E1F58}" destId="{7FC724F4-DABE-4E48-93E3-93E666C1089A}" srcOrd="0" destOrd="0" presId="urn:microsoft.com/office/officeart/2018/2/layout/IconVerticalSolidList"/>
    <dgm:cxn modelId="{8845C0B2-6B57-0549-B9E6-7E8FE778CB77}" type="presParOf" srcId="{EB31F3E6-28EF-4905-A924-EBF7738E1F58}" destId="{FEE6922D-277A-449D-AEE4-486A5FE0EF4B}" srcOrd="1" destOrd="0" presId="urn:microsoft.com/office/officeart/2018/2/layout/IconVerticalSolidList"/>
    <dgm:cxn modelId="{E402F918-64D5-4841-A36A-CCC2DC9F8D26}" type="presParOf" srcId="{EB31F3E6-28EF-4905-A924-EBF7738E1F58}" destId="{5C31DF1A-CE36-4E81-8DED-22C171E07EB9}" srcOrd="2" destOrd="0" presId="urn:microsoft.com/office/officeart/2018/2/layout/IconVerticalSolidList"/>
    <dgm:cxn modelId="{523EB236-F6EC-FA49-8339-B968A9E4C743}" type="presParOf" srcId="{EB31F3E6-28EF-4905-A924-EBF7738E1F58}" destId="{BF8869FB-E349-466B-B283-123803201C78}" srcOrd="3" destOrd="0" presId="urn:microsoft.com/office/officeart/2018/2/layout/IconVerticalSolidList"/>
    <dgm:cxn modelId="{8D620500-D3BE-1B4E-8CC4-874A46BE14A4}" type="presParOf" srcId="{EB31F3E6-28EF-4905-A924-EBF7738E1F58}" destId="{521EE0B8-6755-42FB-AEE7-E4860DACA964}" srcOrd="4" destOrd="0" presId="urn:microsoft.com/office/officeart/2018/2/layout/IconVerticalSolidList"/>
    <dgm:cxn modelId="{293DF694-266C-AE40-9293-4B66D18123D7}" type="presParOf" srcId="{A1AAEAAC-2F40-4370-8F74-A3CED521EADA}" destId="{8F604D72-394B-42BE-8329-9F3EC5F272F7}" srcOrd="9" destOrd="0" presId="urn:microsoft.com/office/officeart/2018/2/layout/IconVerticalSolidList"/>
    <dgm:cxn modelId="{268B0247-B4A7-3742-9403-60155F450814}" type="presParOf" srcId="{A1AAEAAC-2F40-4370-8F74-A3CED521EADA}" destId="{825B901A-5CC6-4F23-9E4E-E696D3D64F3A}" srcOrd="10" destOrd="0" presId="urn:microsoft.com/office/officeart/2018/2/layout/IconVerticalSolidList"/>
    <dgm:cxn modelId="{7084B068-93D3-C248-909B-C594EF38223D}" type="presParOf" srcId="{825B901A-5CC6-4F23-9E4E-E696D3D64F3A}" destId="{4F6D26E9-BC60-4A58-8D70-13130F317C46}" srcOrd="0" destOrd="0" presId="urn:microsoft.com/office/officeart/2018/2/layout/IconVerticalSolidList"/>
    <dgm:cxn modelId="{9A7F5A5E-92F0-2C41-82D1-A2A9434FA131}" type="presParOf" srcId="{825B901A-5CC6-4F23-9E4E-E696D3D64F3A}" destId="{575A53FC-EA3E-448D-A3FF-FD7C5FDC08BF}" srcOrd="1" destOrd="0" presId="urn:microsoft.com/office/officeart/2018/2/layout/IconVerticalSolidList"/>
    <dgm:cxn modelId="{7847F799-2150-C646-8467-A99DC7FC6B39}" type="presParOf" srcId="{825B901A-5CC6-4F23-9E4E-E696D3D64F3A}" destId="{FA852E02-2974-435D-A08B-FD2C68890FF6}" srcOrd="2" destOrd="0" presId="urn:microsoft.com/office/officeart/2018/2/layout/IconVerticalSolidList"/>
    <dgm:cxn modelId="{8F5B455D-8F85-BF46-8D37-12262D8FA01E}" type="presParOf" srcId="{825B901A-5CC6-4F23-9E4E-E696D3D64F3A}" destId="{CCD83050-2587-4A4E-B71E-07D3EED61A24}" srcOrd="3" destOrd="0" presId="urn:microsoft.com/office/officeart/2018/2/layout/IconVerticalSolidList"/>
    <dgm:cxn modelId="{9C3C4276-FACC-D944-9F64-1B7F02774235}" type="presParOf" srcId="{825B901A-5CC6-4F23-9E4E-E696D3D64F3A}" destId="{13A493BD-91A3-4D5B-8DD5-F5B944FE0EE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686B8E-7C0E-4646-85AD-9DFAE49A9EFB}" type="doc">
      <dgm:prSet loTypeId="urn:microsoft.com/office/officeart/2009/3/layout/IncreasingArrowsProcess" loCatId="process" qsTypeId="urn:microsoft.com/office/officeart/2005/8/quickstyle/simple5" qsCatId="simple" csTypeId="urn:microsoft.com/office/officeart/2005/8/colors/accent1_3" csCatId="accent1" phldr="1"/>
      <dgm:spPr/>
      <dgm:t>
        <a:bodyPr/>
        <a:lstStyle/>
        <a:p>
          <a:endParaRPr lang="en-US"/>
        </a:p>
      </dgm:t>
    </dgm:pt>
    <dgm:pt modelId="{F0088E9B-0548-BF4D-9D36-5CF293ED2B9E}">
      <dgm:prSet/>
      <dgm:spPr/>
      <dgm:t>
        <a:bodyPr/>
        <a:lstStyle/>
        <a:p>
          <a:r>
            <a:rPr lang="en-US" dirty="0"/>
            <a:t>Education</a:t>
          </a:r>
        </a:p>
      </dgm:t>
    </dgm:pt>
    <dgm:pt modelId="{0451CE98-A7B1-F14D-93EB-6F0BA7DD104C}" type="parTrans" cxnId="{594F3D9A-FD61-FE46-A221-591A88C81CC8}">
      <dgm:prSet/>
      <dgm:spPr/>
      <dgm:t>
        <a:bodyPr/>
        <a:lstStyle/>
        <a:p>
          <a:endParaRPr lang="en-US"/>
        </a:p>
      </dgm:t>
    </dgm:pt>
    <dgm:pt modelId="{E1FA0EF0-4F7B-B04C-989A-33945EE137C8}" type="sibTrans" cxnId="{594F3D9A-FD61-FE46-A221-591A88C81CC8}">
      <dgm:prSet/>
      <dgm:spPr/>
      <dgm:t>
        <a:bodyPr/>
        <a:lstStyle/>
        <a:p>
          <a:endParaRPr lang="en-US"/>
        </a:p>
      </dgm:t>
    </dgm:pt>
    <dgm:pt modelId="{03567555-17D7-D142-903E-9D510807200F}">
      <dgm:prSet/>
      <dgm:spPr/>
      <dgm:t>
        <a:bodyPr/>
        <a:lstStyle/>
        <a:p>
          <a:r>
            <a:rPr lang="en-US" dirty="0"/>
            <a:t>Awareness</a:t>
          </a:r>
        </a:p>
      </dgm:t>
    </dgm:pt>
    <dgm:pt modelId="{DF3945A1-C6F7-6F49-8226-67657E2981C7}" type="parTrans" cxnId="{365F821D-1C82-DD4E-88B6-CDE879E57CE6}">
      <dgm:prSet/>
      <dgm:spPr/>
      <dgm:t>
        <a:bodyPr/>
        <a:lstStyle/>
        <a:p>
          <a:endParaRPr lang="en-US"/>
        </a:p>
      </dgm:t>
    </dgm:pt>
    <dgm:pt modelId="{9DD26224-52EB-B548-9BF0-930BA70C902F}" type="sibTrans" cxnId="{365F821D-1C82-DD4E-88B6-CDE879E57CE6}">
      <dgm:prSet/>
      <dgm:spPr/>
      <dgm:t>
        <a:bodyPr/>
        <a:lstStyle/>
        <a:p>
          <a:endParaRPr lang="en-US"/>
        </a:p>
      </dgm:t>
    </dgm:pt>
    <dgm:pt modelId="{81160FFC-F2AB-D34A-93DA-0E9A933BF631}">
      <dgm:prSet/>
      <dgm:spPr/>
      <dgm:t>
        <a:bodyPr/>
        <a:lstStyle/>
        <a:p>
          <a:r>
            <a:rPr lang="en-US" dirty="0"/>
            <a:t>Focused Trial Design</a:t>
          </a:r>
        </a:p>
      </dgm:t>
    </dgm:pt>
    <dgm:pt modelId="{25CB0085-9163-124F-9F8A-EA2A331B4B30}" type="parTrans" cxnId="{FD35CB78-7E74-F74B-82A3-8A8980245DFD}">
      <dgm:prSet/>
      <dgm:spPr/>
      <dgm:t>
        <a:bodyPr/>
        <a:lstStyle/>
        <a:p>
          <a:endParaRPr lang="en-US"/>
        </a:p>
      </dgm:t>
    </dgm:pt>
    <dgm:pt modelId="{ABA1F6B1-C840-7148-8047-390E756E0E73}" type="sibTrans" cxnId="{FD35CB78-7E74-F74B-82A3-8A8980245DFD}">
      <dgm:prSet/>
      <dgm:spPr/>
      <dgm:t>
        <a:bodyPr/>
        <a:lstStyle/>
        <a:p>
          <a:endParaRPr lang="en-US"/>
        </a:p>
      </dgm:t>
    </dgm:pt>
    <dgm:pt modelId="{48BA3008-A14C-D148-A913-ECF058108F5D}">
      <dgm:prSet custT="1"/>
      <dgm:spPr/>
      <dgm:t>
        <a:bodyPr/>
        <a:lstStyle/>
        <a:p>
          <a:pPr>
            <a:buFont typeface="Arial" panose="020B0604020202020204" pitchFamily="34" charset="0"/>
            <a:buChar char="•"/>
          </a:pPr>
          <a:endParaRPr lang="en-US" sz="1700" dirty="0"/>
        </a:p>
        <a:p>
          <a:pPr>
            <a:buFont typeface="Arial" panose="020B0604020202020204" pitchFamily="34" charset="0"/>
            <a:buChar char="•"/>
          </a:pPr>
          <a:r>
            <a:rPr lang="en-US" sz="1700" dirty="0">
              <a:solidFill>
                <a:schemeClr val="tx2"/>
              </a:solidFill>
            </a:rPr>
            <a:t>  Reduce mis-    </a:t>
          </a:r>
          <a:br>
            <a:rPr lang="en-US" sz="1700" dirty="0">
              <a:solidFill>
                <a:schemeClr val="tx2"/>
              </a:solidFill>
            </a:rPr>
          </a:br>
          <a:r>
            <a:rPr lang="en-US" sz="1700" dirty="0">
              <a:solidFill>
                <a:schemeClr val="tx2"/>
              </a:solidFill>
            </a:rPr>
            <a:t>  perceptions about </a:t>
          </a:r>
          <a:br>
            <a:rPr lang="en-US" sz="1700" dirty="0">
              <a:solidFill>
                <a:schemeClr val="tx2"/>
              </a:solidFill>
            </a:rPr>
          </a:br>
          <a:r>
            <a:rPr lang="en-US" sz="1700" dirty="0">
              <a:solidFill>
                <a:schemeClr val="tx2"/>
              </a:solidFill>
            </a:rPr>
            <a:t>  participation risk</a:t>
          </a:r>
        </a:p>
      </dgm:t>
    </dgm:pt>
    <dgm:pt modelId="{722337A8-15EC-3C49-B94B-F11BF872C5E5}" type="parTrans" cxnId="{15F33911-644B-EA41-8502-D63B25511F82}">
      <dgm:prSet/>
      <dgm:spPr/>
      <dgm:t>
        <a:bodyPr/>
        <a:lstStyle/>
        <a:p>
          <a:endParaRPr lang="en-US"/>
        </a:p>
      </dgm:t>
    </dgm:pt>
    <dgm:pt modelId="{517CC856-1A24-A74A-97B5-6C0D482B88DA}" type="sibTrans" cxnId="{15F33911-644B-EA41-8502-D63B25511F82}">
      <dgm:prSet/>
      <dgm:spPr/>
      <dgm:t>
        <a:bodyPr/>
        <a:lstStyle/>
        <a:p>
          <a:endParaRPr lang="en-US"/>
        </a:p>
      </dgm:t>
    </dgm:pt>
    <dgm:pt modelId="{08DECF73-6BDE-9047-9274-DB6A4BC18571}">
      <dgm:prSet/>
      <dgm:spPr/>
      <dgm:t>
        <a:bodyPr/>
        <a:lstStyle/>
        <a:p>
          <a:endParaRPr lang="en-US" dirty="0"/>
        </a:p>
        <a:p>
          <a:r>
            <a:rPr lang="en-US" dirty="0">
              <a:solidFill>
                <a:schemeClr val="tx2"/>
              </a:solidFill>
            </a:rPr>
            <a:t>  Increase awareness</a:t>
          </a:r>
          <a:br>
            <a:rPr lang="en-US" dirty="0">
              <a:solidFill>
                <a:schemeClr val="tx2"/>
              </a:solidFill>
            </a:rPr>
          </a:br>
          <a:r>
            <a:rPr lang="en-US" dirty="0">
              <a:solidFill>
                <a:schemeClr val="tx2"/>
              </a:solidFill>
            </a:rPr>
            <a:t>  of cardiac disease in  </a:t>
          </a:r>
          <a:br>
            <a:rPr lang="en-US" dirty="0">
              <a:solidFill>
                <a:schemeClr val="tx2"/>
              </a:solidFill>
            </a:rPr>
          </a:br>
          <a:r>
            <a:rPr lang="en-US" dirty="0">
              <a:solidFill>
                <a:schemeClr val="tx2"/>
              </a:solidFill>
            </a:rPr>
            <a:t>  women and for </a:t>
          </a:r>
          <a:br>
            <a:rPr lang="en-US" dirty="0">
              <a:solidFill>
                <a:schemeClr val="tx2"/>
              </a:solidFill>
            </a:rPr>
          </a:br>
          <a:r>
            <a:rPr lang="en-US" dirty="0">
              <a:solidFill>
                <a:schemeClr val="tx2"/>
              </a:solidFill>
            </a:rPr>
            <a:t>  participation </a:t>
          </a:r>
          <a:br>
            <a:rPr lang="en-US" dirty="0">
              <a:solidFill>
                <a:schemeClr val="tx2"/>
              </a:solidFill>
            </a:rPr>
          </a:br>
          <a:r>
            <a:rPr lang="en-US" dirty="0">
              <a:solidFill>
                <a:schemeClr val="tx2"/>
              </a:solidFill>
            </a:rPr>
            <a:t>  opportunities</a:t>
          </a:r>
        </a:p>
      </dgm:t>
    </dgm:pt>
    <dgm:pt modelId="{13D94C18-821A-C644-822B-EE8D740EDB3E}" type="parTrans" cxnId="{162C0553-FFBB-BC4B-832B-975F9A6241E3}">
      <dgm:prSet/>
      <dgm:spPr/>
      <dgm:t>
        <a:bodyPr/>
        <a:lstStyle/>
        <a:p>
          <a:endParaRPr lang="en-US"/>
        </a:p>
      </dgm:t>
    </dgm:pt>
    <dgm:pt modelId="{AE3A9DA5-AB25-7443-89E1-16E71AE0FD32}" type="sibTrans" cxnId="{162C0553-FFBB-BC4B-832B-975F9A6241E3}">
      <dgm:prSet/>
      <dgm:spPr/>
      <dgm:t>
        <a:bodyPr/>
        <a:lstStyle/>
        <a:p>
          <a:endParaRPr lang="en-US"/>
        </a:p>
      </dgm:t>
    </dgm:pt>
    <dgm:pt modelId="{C1791633-4A5B-A749-8192-F7AC3072E4E6}">
      <dgm:prSet custT="1"/>
      <dgm:spPr/>
      <dgm:t>
        <a:bodyPr/>
        <a:lstStyle/>
        <a:p>
          <a:endParaRPr lang="en-US" sz="1800" dirty="0"/>
        </a:p>
        <a:p>
          <a:r>
            <a:rPr lang="en-US" sz="1800" dirty="0">
              <a:solidFill>
                <a:schemeClr val="tx2"/>
              </a:solidFill>
            </a:rPr>
            <a:t>  </a:t>
          </a:r>
          <a:r>
            <a:rPr lang="en-US" sz="1700" dirty="0">
              <a:solidFill>
                <a:schemeClr val="tx2"/>
              </a:solidFill>
            </a:rPr>
            <a:t>Examine trial   </a:t>
          </a:r>
          <a:br>
            <a:rPr lang="en-US" sz="1700" dirty="0">
              <a:solidFill>
                <a:schemeClr val="tx2"/>
              </a:solidFill>
            </a:rPr>
          </a:br>
          <a:r>
            <a:rPr lang="en-US" sz="1700" dirty="0">
              <a:solidFill>
                <a:schemeClr val="tx2"/>
              </a:solidFill>
            </a:rPr>
            <a:t>  protocols to increase </a:t>
          </a:r>
          <a:br>
            <a:rPr lang="en-US" sz="1700" dirty="0">
              <a:solidFill>
                <a:schemeClr val="tx2"/>
              </a:solidFill>
            </a:rPr>
          </a:br>
          <a:r>
            <a:rPr lang="en-US" sz="1700" dirty="0">
              <a:solidFill>
                <a:schemeClr val="tx2"/>
              </a:solidFill>
            </a:rPr>
            <a:t>  the number of    </a:t>
          </a:r>
          <a:br>
            <a:rPr lang="en-US" sz="1700" dirty="0">
              <a:solidFill>
                <a:schemeClr val="tx2"/>
              </a:solidFill>
            </a:rPr>
          </a:br>
          <a:r>
            <a:rPr lang="en-US" sz="1700" dirty="0">
              <a:solidFill>
                <a:schemeClr val="tx2"/>
              </a:solidFill>
            </a:rPr>
            <a:t>  women who qualify</a:t>
          </a:r>
        </a:p>
      </dgm:t>
    </dgm:pt>
    <dgm:pt modelId="{E70118EE-ADFC-C948-BD3D-D1866ACC01C7}" type="parTrans" cxnId="{1C3FE285-376E-A84B-9692-95D4074B2897}">
      <dgm:prSet/>
      <dgm:spPr/>
      <dgm:t>
        <a:bodyPr/>
        <a:lstStyle/>
        <a:p>
          <a:endParaRPr lang="en-US"/>
        </a:p>
      </dgm:t>
    </dgm:pt>
    <dgm:pt modelId="{502E60E3-23B3-6B47-A145-567945D158A6}" type="sibTrans" cxnId="{1C3FE285-376E-A84B-9692-95D4074B2897}">
      <dgm:prSet/>
      <dgm:spPr/>
      <dgm:t>
        <a:bodyPr/>
        <a:lstStyle/>
        <a:p>
          <a:endParaRPr lang="en-US"/>
        </a:p>
      </dgm:t>
    </dgm:pt>
    <dgm:pt modelId="{41312775-F23F-B84E-A061-D48D9EEF7BCC}" type="pres">
      <dgm:prSet presAssocID="{03686B8E-7C0E-4646-85AD-9DFAE49A9EFB}" presName="Name0" presStyleCnt="0">
        <dgm:presLayoutVars>
          <dgm:chMax val="5"/>
          <dgm:chPref val="5"/>
          <dgm:dir/>
          <dgm:animLvl val="lvl"/>
        </dgm:presLayoutVars>
      </dgm:prSet>
      <dgm:spPr/>
    </dgm:pt>
    <dgm:pt modelId="{92D8A886-C136-0F41-8F32-9B4127F60321}" type="pres">
      <dgm:prSet presAssocID="{03567555-17D7-D142-903E-9D510807200F}" presName="parentText1" presStyleLbl="node1" presStyleIdx="0" presStyleCnt="3">
        <dgm:presLayoutVars>
          <dgm:chMax/>
          <dgm:chPref val="3"/>
          <dgm:bulletEnabled val="1"/>
        </dgm:presLayoutVars>
      </dgm:prSet>
      <dgm:spPr/>
    </dgm:pt>
    <dgm:pt modelId="{7FDBC8A7-570E-354A-B740-70267199C319}" type="pres">
      <dgm:prSet presAssocID="{03567555-17D7-D142-903E-9D510807200F}" presName="childText1" presStyleLbl="solidAlignAcc1" presStyleIdx="0" presStyleCnt="3">
        <dgm:presLayoutVars>
          <dgm:chMax val="0"/>
          <dgm:chPref val="0"/>
          <dgm:bulletEnabled val="1"/>
        </dgm:presLayoutVars>
      </dgm:prSet>
      <dgm:spPr/>
    </dgm:pt>
    <dgm:pt modelId="{3D1A0946-4A64-D046-B77E-D454486A4686}" type="pres">
      <dgm:prSet presAssocID="{F0088E9B-0548-BF4D-9D36-5CF293ED2B9E}" presName="parentText2" presStyleLbl="node1" presStyleIdx="1" presStyleCnt="3">
        <dgm:presLayoutVars>
          <dgm:chMax/>
          <dgm:chPref val="3"/>
          <dgm:bulletEnabled val="1"/>
        </dgm:presLayoutVars>
      </dgm:prSet>
      <dgm:spPr/>
    </dgm:pt>
    <dgm:pt modelId="{4B9542AC-DC04-BE41-B42A-76EA32C7591F}" type="pres">
      <dgm:prSet presAssocID="{F0088E9B-0548-BF4D-9D36-5CF293ED2B9E}" presName="childText2" presStyleLbl="solidAlignAcc1" presStyleIdx="1" presStyleCnt="3">
        <dgm:presLayoutVars>
          <dgm:chMax val="0"/>
          <dgm:chPref val="0"/>
          <dgm:bulletEnabled val="1"/>
        </dgm:presLayoutVars>
      </dgm:prSet>
      <dgm:spPr/>
    </dgm:pt>
    <dgm:pt modelId="{F392EEB2-11EE-834D-8794-90E1FF7038D7}" type="pres">
      <dgm:prSet presAssocID="{81160FFC-F2AB-D34A-93DA-0E9A933BF631}" presName="parentText3" presStyleLbl="node1" presStyleIdx="2" presStyleCnt="3">
        <dgm:presLayoutVars>
          <dgm:chMax/>
          <dgm:chPref val="3"/>
          <dgm:bulletEnabled val="1"/>
        </dgm:presLayoutVars>
      </dgm:prSet>
      <dgm:spPr/>
    </dgm:pt>
    <dgm:pt modelId="{0028AD45-D474-0743-A63F-D3B5755C7848}" type="pres">
      <dgm:prSet presAssocID="{81160FFC-F2AB-D34A-93DA-0E9A933BF631}" presName="childText3" presStyleLbl="solidAlignAcc1" presStyleIdx="2" presStyleCnt="3">
        <dgm:presLayoutVars>
          <dgm:chMax val="0"/>
          <dgm:chPref val="0"/>
          <dgm:bulletEnabled val="1"/>
        </dgm:presLayoutVars>
      </dgm:prSet>
      <dgm:spPr/>
    </dgm:pt>
  </dgm:ptLst>
  <dgm:cxnLst>
    <dgm:cxn modelId="{AFF36508-7DBE-9C43-BE04-5D1815BD00E6}" type="presOf" srcId="{C1791633-4A5B-A749-8192-F7AC3072E4E6}" destId="{0028AD45-D474-0743-A63F-D3B5755C7848}" srcOrd="0" destOrd="0" presId="urn:microsoft.com/office/officeart/2009/3/layout/IncreasingArrowsProcess"/>
    <dgm:cxn modelId="{59C99409-FFE6-2640-BB5F-0E855226D9F8}" type="presOf" srcId="{03686B8E-7C0E-4646-85AD-9DFAE49A9EFB}" destId="{41312775-F23F-B84E-A061-D48D9EEF7BCC}" srcOrd="0" destOrd="0" presId="urn:microsoft.com/office/officeart/2009/3/layout/IncreasingArrowsProcess"/>
    <dgm:cxn modelId="{15F33911-644B-EA41-8502-D63B25511F82}" srcId="{F0088E9B-0548-BF4D-9D36-5CF293ED2B9E}" destId="{48BA3008-A14C-D148-A913-ECF058108F5D}" srcOrd="0" destOrd="0" parTransId="{722337A8-15EC-3C49-B94B-F11BF872C5E5}" sibTransId="{517CC856-1A24-A74A-97B5-6C0D482B88DA}"/>
    <dgm:cxn modelId="{365F821D-1C82-DD4E-88B6-CDE879E57CE6}" srcId="{03686B8E-7C0E-4646-85AD-9DFAE49A9EFB}" destId="{03567555-17D7-D142-903E-9D510807200F}" srcOrd="0" destOrd="0" parTransId="{DF3945A1-C6F7-6F49-8226-67657E2981C7}" sibTransId="{9DD26224-52EB-B548-9BF0-930BA70C902F}"/>
    <dgm:cxn modelId="{6DC4A666-7A9D-D54A-8EFF-11FCEA98EDFE}" type="presOf" srcId="{03567555-17D7-D142-903E-9D510807200F}" destId="{92D8A886-C136-0F41-8F32-9B4127F60321}" srcOrd="0" destOrd="0" presId="urn:microsoft.com/office/officeart/2009/3/layout/IncreasingArrowsProcess"/>
    <dgm:cxn modelId="{162C0553-FFBB-BC4B-832B-975F9A6241E3}" srcId="{03567555-17D7-D142-903E-9D510807200F}" destId="{08DECF73-6BDE-9047-9274-DB6A4BC18571}" srcOrd="0" destOrd="0" parTransId="{13D94C18-821A-C644-822B-EE8D740EDB3E}" sibTransId="{AE3A9DA5-AB25-7443-89E1-16E71AE0FD32}"/>
    <dgm:cxn modelId="{FD35CB78-7E74-F74B-82A3-8A8980245DFD}" srcId="{03686B8E-7C0E-4646-85AD-9DFAE49A9EFB}" destId="{81160FFC-F2AB-D34A-93DA-0E9A933BF631}" srcOrd="2" destOrd="0" parTransId="{25CB0085-9163-124F-9F8A-EA2A331B4B30}" sibTransId="{ABA1F6B1-C840-7148-8047-390E756E0E73}"/>
    <dgm:cxn modelId="{1C3FE285-376E-A84B-9692-95D4074B2897}" srcId="{81160FFC-F2AB-D34A-93DA-0E9A933BF631}" destId="{C1791633-4A5B-A749-8192-F7AC3072E4E6}" srcOrd="0" destOrd="0" parTransId="{E70118EE-ADFC-C948-BD3D-D1866ACC01C7}" sibTransId="{502E60E3-23B3-6B47-A145-567945D158A6}"/>
    <dgm:cxn modelId="{1D526394-79DD-F840-AB41-4EF5B0F668DD}" type="presOf" srcId="{81160FFC-F2AB-D34A-93DA-0E9A933BF631}" destId="{F392EEB2-11EE-834D-8794-90E1FF7038D7}" srcOrd="0" destOrd="0" presId="urn:microsoft.com/office/officeart/2009/3/layout/IncreasingArrowsProcess"/>
    <dgm:cxn modelId="{594F3D9A-FD61-FE46-A221-591A88C81CC8}" srcId="{03686B8E-7C0E-4646-85AD-9DFAE49A9EFB}" destId="{F0088E9B-0548-BF4D-9D36-5CF293ED2B9E}" srcOrd="1" destOrd="0" parTransId="{0451CE98-A7B1-F14D-93EB-6F0BA7DD104C}" sibTransId="{E1FA0EF0-4F7B-B04C-989A-33945EE137C8}"/>
    <dgm:cxn modelId="{05B9D99F-2298-4D4B-9EFE-D267DB5AEF9D}" type="presOf" srcId="{F0088E9B-0548-BF4D-9D36-5CF293ED2B9E}" destId="{3D1A0946-4A64-D046-B77E-D454486A4686}" srcOrd="0" destOrd="0" presId="urn:microsoft.com/office/officeart/2009/3/layout/IncreasingArrowsProcess"/>
    <dgm:cxn modelId="{44C21CE9-FE8D-7C4E-931C-05A928F7722C}" type="presOf" srcId="{08DECF73-6BDE-9047-9274-DB6A4BC18571}" destId="{7FDBC8A7-570E-354A-B740-70267199C319}" srcOrd="0" destOrd="0" presId="urn:microsoft.com/office/officeart/2009/3/layout/IncreasingArrowsProcess"/>
    <dgm:cxn modelId="{F33264E9-FF8A-D748-9D44-A065AC77DE21}" type="presOf" srcId="{48BA3008-A14C-D148-A913-ECF058108F5D}" destId="{4B9542AC-DC04-BE41-B42A-76EA32C7591F}" srcOrd="0" destOrd="0" presId="urn:microsoft.com/office/officeart/2009/3/layout/IncreasingArrowsProcess"/>
    <dgm:cxn modelId="{E9BF0924-58F1-C04F-8AA0-5DB1077F6418}" type="presParOf" srcId="{41312775-F23F-B84E-A061-D48D9EEF7BCC}" destId="{92D8A886-C136-0F41-8F32-9B4127F60321}" srcOrd="0" destOrd="0" presId="urn:microsoft.com/office/officeart/2009/3/layout/IncreasingArrowsProcess"/>
    <dgm:cxn modelId="{EB48318A-D001-934A-97DF-917857D7A789}" type="presParOf" srcId="{41312775-F23F-B84E-A061-D48D9EEF7BCC}" destId="{7FDBC8A7-570E-354A-B740-70267199C319}" srcOrd="1" destOrd="0" presId="urn:microsoft.com/office/officeart/2009/3/layout/IncreasingArrowsProcess"/>
    <dgm:cxn modelId="{24A2E8D3-A36F-8E41-BB10-5F090275E1E6}" type="presParOf" srcId="{41312775-F23F-B84E-A061-D48D9EEF7BCC}" destId="{3D1A0946-4A64-D046-B77E-D454486A4686}" srcOrd="2" destOrd="0" presId="urn:microsoft.com/office/officeart/2009/3/layout/IncreasingArrowsProcess"/>
    <dgm:cxn modelId="{92FB3A07-06BD-8F43-B660-53194E70FE0D}" type="presParOf" srcId="{41312775-F23F-B84E-A061-D48D9EEF7BCC}" destId="{4B9542AC-DC04-BE41-B42A-76EA32C7591F}" srcOrd="3" destOrd="0" presId="urn:microsoft.com/office/officeart/2009/3/layout/IncreasingArrowsProcess"/>
    <dgm:cxn modelId="{CACC74B1-9316-3849-9064-CF20B0B66EB7}" type="presParOf" srcId="{41312775-F23F-B84E-A061-D48D9EEF7BCC}" destId="{F392EEB2-11EE-834D-8794-90E1FF7038D7}" srcOrd="4" destOrd="0" presId="urn:microsoft.com/office/officeart/2009/3/layout/IncreasingArrowsProcess"/>
    <dgm:cxn modelId="{A52F69CE-B910-3C4B-8997-253893DCD27B}" type="presParOf" srcId="{41312775-F23F-B84E-A061-D48D9EEF7BCC}" destId="{0028AD45-D474-0743-A63F-D3B5755C784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1E6AF0-056D-6D47-83CB-CB9F9DB6A0C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8C286DD-9D63-A240-91DC-6E2CCDFCB8E0}" type="pres">
      <dgm:prSet presAssocID="{EF1E6AF0-056D-6D47-83CB-CB9F9DB6A0CC}" presName="Name0" presStyleCnt="0">
        <dgm:presLayoutVars>
          <dgm:dir/>
          <dgm:resizeHandles val="exact"/>
        </dgm:presLayoutVars>
      </dgm:prSet>
      <dgm:spPr/>
    </dgm:pt>
  </dgm:ptLst>
  <dgm:cxnLst>
    <dgm:cxn modelId="{634032FC-C8B9-9840-ACEA-DC9D5DDBBA9D}" type="presOf" srcId="{EF1E6AF0-056D-6D47-83CB-CB9F9DB6A0CC}" destId="{88C286DD-9D63-A240-91DC-6E2CCDFCB8E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C03FF-B02B-1F40-852E-9B48BE42D48C}">
      <dsp:nvSpPr>
        <dsp:cNvPr id="0" name=""/>
        <dsp:cNvSpPr/>
      </dsp:nvSpPr>
      <dsp:spPr>
        <a:xfrm rot="5400000">
          <a:off x="3242517" y="-1522896"/>
          <a:ext cx="1027576" cy="4226560"/>
        </a:xfrm>
        <a:prstGeom prst="round2SameRect">
          <a:avLst/>
        </a:prstGeom>
        <a:solidFill>
          <a:schemeClr val="bg1"/>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lumMod val="75000"/>
                  <a:lumOff val="25000"/>
                </a:schemeClr>
              </a:solidFill>
            </a:rPr>
            <a:t>Women represented </a:t>
          </a:r>
          <a:r>
            <a:rPr lang="en-US" sz="1800" kern="1200" dirty="0">
              <a:solidFill>
                <a:schemeClr val="tx1">
                  <a:lumMod val="75000"/>
                  <a:lumOff val="25000"/>
                </a:schemeClr>
              </a:solidFill>
              <a:latin typeface="Arial" panose="020B0604020202020204" pitchFamily="34" charset="0"/>
              <a:cs typeface="Arial" panose="020B0604020202020204" pitchFamily="34" charset="0"/>
            </a:rPr>
            <a:t>30%</a:t>
          </a:r>
          <a:r>
            <a:rPr lang="en-US" sz="2000" kern="1200" dirty="0">
              <a:solidFill>
                <a:schemeClr val="tx1">
                  <a:lumMod val="75000"/>
                  <a:lumOff val="25000"/>
                </a:schemeClr>
              </a:solidFill>
            </a:rPr>
            <a:t> of  patients enrolled in </a:t>
          </a:r>
          <a:r>
            <a:rPr lang="en-US" sz="1800" kern="1200" dirty="0">
              <a:solidFill>
                <a:schemeClr val="tx1">
                  <a:lumMod val="75000"/>
                  <a:lumOff val="25000"/>
                </a:schemeClr>
              </a:solidFill>
              <a:latin typeface="Arial" panose="020B0604020202020204" pitchFamily="34" charset="0"/>
              <a:cs typeface="Arial" panose="020B0604020202020204" pitchFamily="34" charset="0"/>
            </a:rPr>
            <a:t>156</a:t>
          </a:r>
          <a:r>
            <a:rPr lang="en-US" sz="2000" kern="1200" dirty="0">
              <a:solidFill>
                <a:schemeClr val="tx1">
                  <a:lumMod val="75000"/>
                  <a:lumOff val="25000"/>
                </a:schemeClr>
              </a:solidFill>
            </a:rPr>
            <a:t> RTCs</a:t>
          </a:r>
        </a:p>
      </dsp:txBody>
      <dsp:txXfrm rot="-5400000">
        <a:off x="1643025" y="126758"/>
        <a:ext cx="4176398" cy="927252"/>
      </dsp:txXfrm>
    </dsp:sp>
    <dsp:sp modelId="{1DCCED8F-6C8A-154B-89C5-915FD41C9043}">
      <dsp:nvSpPr>
        <dsp:cNvPr id="0" name=""/>
        <dsp:cNvSpPr/>
      </dsp:nvSpPr>
      <dsp:spPr>
        <a:xfrm>
          <a:off x="734415" y="508"/>
          <a:ext cx="908610" cy="1179751"/>
        </a:xfrm>
        <a:prstGeom prst="round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solidFill>
              <a:schemeClr val="tx1">
                <a:lumMod val="75000"/>
                <a:lumOff val="25000"/>
              </a:schemeClr>
            </a:solidFill>
          </a:endParaRPr>
        </a:p>
      </dsp:txBody>
      <dsp:txXfrm>
        <a:off x="778770" y="44863"/>
        <a:ext cx="819900" cy="1091041"/>
      </dsp:txXfrm>
    </dsp:sp>
    <dsp:sp modelId="{E54A8C77-7D23-AC47-9AA3-03937E50104A}">
      <dsp:nvSpPr>
        <dsp:cNvPr id="0" name=""/>
        <dsp:cNvSpPr/>
      </dsp:nvSpPr>
      <dsp:spPr>
        <a:xfrm rot="5400000">
          <a:off x="3242517" y="-227941"/>
          <a:ext cx="1027576" cy="4226560"/>
        </a:xfrm>
        <a:prstGeom prst="round2SameRect">
          <a:avLst/>
        </a:prstGeom>
        <a:solidFill>
          <a:schemeClr val="bg1"/>
        </a:solidFill>
        <a:ln w="10795" cap="flat" cmpd="sng" algn="ctr">
          <a:solidFill>
            <a:schemeClr val="accent2">
              <a:tint val="40000"/>
              <a:alpha val="90000"/>
              <a:hueOff val="-5255845"/>
              <a:satOff val="10696"/>
              <a:lumOff val="16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lumMod val="75000"/>
                  <a:lumOff val="25000"/>
                </a:schemeClr>
              </a:solidFill>
            </a:rPr>
            <a:t>Sex-specific results reported in only </a:t>
          </a:r>
          <a:r>
            <a:rPr lang="en-US" sz="1800" kern="1200" dirty="0">
              <a:solidFill>
                <a:schemeClr val="tx1">
                  <a:lumMod val="75000"/>
                  <a:lumOff val="25000"/>
                </a:schemeClr>
              </a:solidFill>
              <a:latin typeface="Arial" panose="020B0604020202020204" pitchFamily="34" charset="0"/>
              <a:cs typeface="Arial" panose="020B0604020202020204" pitchFamily="34" charset="0"/>
            </a:rPr>
            <a:t>31%</a:t>
          </a:r>
          <a:r>
            <a:rPr lang="en-US" sz="2000" kern="1200" dirty="0">
              <a:solidFill>
                <a:schemeClr val="tx1">
                  <a:lumMod val="75000"/>
                  <a:lumOff val="25000"/>
                </a:schemeClr>
              </a:solidFill>
            </a:rPr>
            <a:t> of primary trial publications</a:t>
          </a:r>
        </a:p>
      </dsp:txBody>
      <dsp:txXfrm rot="-5400000">
        <a:off x="1643025" y="1421713"/>
        <a:ext cx="4176398" cy="927252"/>
      </dsp:txXfrm>
    </dsp:sp>
    <dsp:sp modelId="{0B223A5E-2DBE-FD43-81E2-75CFCEEF0454}">
      <dsp:nvSpPr>
        <dsp:cNvPr id="0" name=""/>
        <dsp:cNvSpPr/>
      </dsp:nvSpPr>
      <dsp:spPr>
        <a:xfrm>
          <a:off x="734415" y="1295463"/>
          <a:ext cx="908610" cy="1179751"/>
        </a:xfrm>
        <a:prstGeom prst="round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solidFill>
              <a:schemeClr val="tx1">
                <a:lumMod val="75000"/>
                <a:lumOff val="25000"/>
              </a:schemeClr>
            </a:solidFill>
          </a:endParaRPr>
        </a:p>
      </dsp:txBody>
      <dsp:txXfrm>
        <a:off x="778770" y="1339818"/>
        <a:ext cx="819900" cy="10910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4F4B2-D093-6F4B-8C34-0F3AB0415E9D}">
      <dsp:nvSpPr>
        <dsp:cNvPr id="0" name=""/>
        <dsp:cNvSpPr/>
      </dsp:nvSpPr>
      <dsp:spPr>
        <a:xfrm>
          <a:off x="141526" y="642"/>
          <a:ext cx="2112375" cy="1056187"/>
        </a:xfrm>
        <a:prstGeom prst="roundRect">
          <a:avLst>
            <a:gd name="adj" fmla="val 1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Improve awareness of CV sex- specific symptoms</a:t>
          </a:r>
        </a:p>
      </dsp:txBody>
      <dsp:txXfrm>
        <a:off x="172461" y="31577"/>
        <a:ext cx="2050505" cy="994317"/>
      </dsp:txXfrm>
    </dsp:sp>
    <dsp:sp modelId="{CDACA00A-C72B-C243-83A3-1BB6377E95B5}">
      <dsp:nvSpPr>
        <dsp:cNvPr id="0" name=""/>
        <dsp:cNvSpPr/>
      </dsp:nvSpPr>
      <dsp:spPr>
        <a:xfrm>
          <a:off x="352764" y="1056829"/>
          <a:ext cx="211237" cy="792140"/>
        </a:xfrm>
        <a:custGeom>
          <a:avLst/>
          <a:gdLst/>
          <a:ahLst/>
          <a:cxnLst/>
          <a:rect l="0" t="0" r="0" b="0"/>
          <a:pathLst>
            <a:path>
              <a:moveTo>
                <a:pt x="0" y="0"/>
              </a:moveTo>
              <a:lnTo>
                <a:pt x="0" y="792140"/>
              </a:lnTo>
              <a:lnTo>
                <a:pt x="211237" y="79214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EDA7B-AD99-2A43-BE7D-BA593CC2BB7B}">
      <dsp:nvSpPr>
        <dsp:cNvPr id="0" name=""/>
        <dsp:cNvSpPr/>
      </dsp:nvSpPr>
      <dsp:spPr>
        <a:xfrm>
          <a:off x="564001" y="1320876"/>
          <a:ext cx="1689900" cy="105618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Targeted Education Campaigns</a:t>
          </a:r>
        </a:p>
      </dsp:txBody>
      <dsp:txXfrm>
        <a:off x="594936" y="1351811"/>
        <a:ext cx="1628030" cy="994317"/>
      </dsp:txXfrm>
    </dsp:sp>
    <dsp:sp modelId="{0901A296-1263-2943-A3BA-8C6AE86EFA11}">
      <dsp:nvSpPr>
        <dsp:cNvPr id="0" name=""/>
        <dsp:cNvSpPr/>
      </dsp:nvSpPr>
      <dsp:spPr>
        <a:xfrm>
          <a:off x="352764" y="1056829"/>
          <a:ext cx="211237" cy="2112375"/>
        </a:xfrm>
        <a:custGeom>
          <a:avLst/>
          <a:gdLst/>
          <a:ahLst/>
          <a:cxnLst/>
          <a:rect l="0" t="0" r="0" b="0"/>
          <a:pathLst>
            <a:path>
              <a:moveTo>
                <a:pt x="0" y="0"/>
              </a:moveTo>
              <a:lnTo>
                <a:pt x="0" y="2112375"/>
              </a:lnTo>
              <a:lnTo>
                <a:pt x="211237" y="211237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15E09-2F3F-C045-AB84-0931CAF08F0C}">
      <dsp:nvSpPr>
        <dsp:cNvPr id="0" name=""/>
        <dsp:cNvSpPr/>
      </dsp:nvSpPr>
      <dsp:spPr>
        <a:xfrm>
          <a:off x="564001" y="2641111"/>
          <a:ext cx="1689900" cy="105618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Leverage Social Media Networks</a:t>
          </a:r>
        </a:p>
      </dsp:txBody>
      <dsp:txXfrm>
        <a:off x="594936" y="2672046"/>
        <a:ext cx="1628030" cy="9943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A562-9DE0-B840-BFF5-B97AA07F6767}">
      <dsp:nvSpPr>
        <dsp:cNvPr id="0" name=""/>
        <dsp:cNvSpPr/>
      </dsp:nvSpPr>
      <dsp:spPr>
        <a:xfrm>
          <a:off x="0" y="395618"/>
          <a:ext cx="1684898" cy="842449"/>
        </a:xfrm>
        <a:prstGeom prst="roundRect">
          <a:avLst>
            <a:gd name="adj" fmla="val 10000"/>
          </a:avLst>
        </a:prstGeom>
        <a:solidFill>
          <a:srgbClr val="925B9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Issue: Referring providers unaware of current trials</a:t>
          </a:r>
        </a:p>
      </dsp:txBody>
      <dsp:txXfrm>
        <a:off x="24674" y="420292"/>
        <a:ext cx="1635550" cy="793101"/>
      </dsp:txXfrm>
    </dsp:sp>
    <dsp:sp modelId="{A4CB8D53-3891-0D4B-949D-82D4D87F204F}">
      <dsp:nvSpPr>
        <dsp:cNvPr id="0" name=""/>
        <dsp:cNvSpPr/>
      </dsp:nvSpPr>
      <dsp:spPr>
        <a:xfrm>
          <a:off x="168489" y="1238067"/>
          <a:ext cx="168489" cy="685618"/>
        </a:xfrm>
        <a:custGeom>
          <a:avLst/>
          <a:gdLst/>
          <a:ahLst/>
          <a:cxnLst/>
          <a:rect l="0" t="0" r="0" b="0"/>
          <a:pathLst>
            <a:path>
              <a:moveTo>
                <a:pt x="0" y="0"/>
              </a:moveTo>
              <a:lnTo>
                <a:pt x="0" y="685618"/>
              </a:lnTo>
              <a:lnTo>
                <a:pt x="168489" y="68561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50C42-03C9-934F-8446-9EA5ECB043EE}">
      <dsp:nvSpPr>
        <dsp:cNvPr id="0" name=""/>
        <dsp:cNvSpPr/>
      </dsp:nvSpPr>
      <dsp:spPr>
        <a:xfrm>
          <a:off x="336979" y="1502461"/>
          <a:ext cx="1347918" cy="84244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Refer to cardiology subspecialist</a:t>
          </a:r>
        </a:p>
      </dsp:txBody>
      <dsp:txXfrm>
        <a:off x="361653" y="1527135"/>
        <a:ext cx="1298570" cy="793101"/>
      </dsp:txXfrm>
    </dsp:sp>
    <dsp:sp modelId="{BA57D329-ACD1-9648-84A1-4F4DEC6CF255}">
      <dsp:nvSpPr>
        <dsp:cNvPr id="0" name=""/>
        <dsp:cNvSpPr/>
      </dsp:nvSpPr>
      <dsp:spPr>
        <a:xfrm>
          <a:off x="168489" y="1238067"/>
          <a:ext cx="168489" cy="1738679"/>
        </a:xfrm>
        <a:custGeom>
          <a:avLst/>
          <a:gdLst/>
          <a:ahLst/>
          <a:cxnLst/>
          <a:rect l="0" t="0" r="0" b="0"/>
          <a:pathLst>
            <a:path>
              <a:moveTo>
                <a:pt x="0" y="0"/>
              </a:moveTo>
              <a:lnTo>
                <a:pt x="0" y="1738679"/>
              </a:lnTo>
              <a:lnTo>
                <a:pt x="168489" y="17386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440D9-C803-A540-8C64-808242E4F222}">
      <dsp:nvSpPr>
        <dsp:cNvPr id="0" name=""/>
        <dsp:cNvSpPr/>
      </dsp:nvSpPr>
      <dsp:spPr>
        <a:xfrm>
          <a:off x="336979" y="2555523"/>
          <a:ext cx="1347918" cy="84244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Discuss case with academic medical center colleague</a:t>
          </a:r>
        </a:p>
      </dsp:txBody>
      <dsp:txXfrm>
        <a:off x="361653" y="2580197"/>
        <a:ext cx="1298570" cy="793101"/>
      </dsp:txXfrm>
    </dsp:sp>
    <dsp:sp modelId="{CE14AFBA-EAF9-C341-83B2-5F45E93B8C5D}">
      <dsp:nvSpPr>
        <dsp:cNvPr id="0" name=""/>
        <dsp:cNvSpPr/>
      </dsp:nvSpPr>
      <dsp:spPr>
        <a:xfrm>
          <a:off x="168489" y="1238067"/>
          <a:ext cx="168489" cy="2791741"/>
        </a:xfrm>
        <a:custGeom>
          <a:avLst/>
          <a:gdLst/>
          <a:ahLst/>
          <a:cxnLst/>
          <a:rect l="0" t="0" r="0" b="0"/>
          <a:pathLst>
            <a:path>
              <a:moveTo>
                <a:pt x="0" y="0"/>
              </a:moveTo>
              <a:lnTo>
                <a:pt x="0" y="2791741"/>
              </a:lnTo>
              <a:lnTo>
                <a:pt x="168489" y="279174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D79AA-205C-384B-82C8-FDFB0EFA8C90}">
      <dsp:nvSpPr>
        <dsp:cNvPr id="0" name=""/>
        <dsp:cNvSpPr/>
      </dsp:nvSpPr>
      <dsp:spPr>
        <a:xfrm>
          <a:off x="336979" y="3608584"/>
          <a:ext cx="1347918" cy="84244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Refer to </a:t>
          </a:r>
          <a:r>
            <a:rPr lang="en-US" sz="1100" kern="1200" dirty="0" err="1">
              <a:solidFill>
                <a:schemeClr val="tx2"/>
              </a:solidFill>
            </a:rPr>
            <a:t>ClinicalTrials.gov</a:t>
          </a:r>
          <a:r>
            <a:rPr lang="en-US" sz="1100" kern="1200" dirty="0">
              <a:solidFill>
                <a:schemeClr val="tx2"/>
              </a:solidFill>
            </a:rPr>
            <a:t> for current trials </a:t>
          </a:r>
        </a:p>
      </dsp:txBody>
      <dsp:txXfrm>
        <a:off x="361653" y="3633258"/>
        <a:ext cx="1298570" cy="7931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FC4B1-9CAE-8548-9829-FE73A98009B0}">
      <dsp:nvSpPr>
        <dsp:cNvPr id="0" name=""/>
        <dsp:cNvSpPr/>
      </dsp:nvSpPr>
      <dsp:spPr>
        <a:xfrm>
          <a:off x="0" y="807012"/>
          <a:ext cx="1684898" cy="842449"/>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Issue: Subjective judgements based </a:t>
          </a:r>
          <a:br>
            <a:rPr lang="en-US" sz="1400" kern="1200" dirty="0">
              <a:solidFill>
                <a:schemeClr val="bg1"/>
              </a:solidFill>
            </a:rPr>
          </a:br>
          <a:r>
            <a:rPr lang="en-US" sz="1400" kern="1200" dirty="0">
              <a:solidFill>
                <a:schemeClr val="bg1"/>
              </a:solidFill>
            </a:rPr>
            <a:t>on provider biases</a:t>
          </a:r>
        </a:p>
      </dsp:txBody>
      <dsp:txXfrm>
        <a:off x="24674" y="831686"/>
        <a:ext cx="1635550" cy="793101"/>
      </dsp:txXfrm>
    </dsp:sp>
    <dsp:sp modelId="{C57A4F8C-E39C-F649-ABE5-C2C1805061A1}">
      <dsp:nvSpPr>
        <dsp:cNvPr id="0" name=""/>
        <dsp:cNvSpPr/>
      </dsp:nvSpPr>
      <dsp:spPr>
        <a:xfrm>
          <a:off x="168489" y="1649461"/>
          <a:ext cx="168489" cy="658727"/>
        </a:xfrm>
        <a:custGeom>
          <a:avLst/>
          <a:gdLst/>
          <a:ahLst/>
          <a:cxnLst/>
          <a:rect l="0" t="0" r="0" b="0"/>
          <a:pathLst>
            <a:path>
              <a:moveTo>
                <a:pt x="0" y="0"/>
              </a:moveTo>
              <a:lnTo>
                <a:pt x="0" y="658727"/>
              </a:lnTo>
              <a:lnTo>
                <a:pt x="168489" y="65872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0EFC2-008F-AA49-A960-7D511FA23AD2}">
      <dsp:nvSpPr>
        <dsp:cNvPr id="0" name=""/>
        <dsp:cNvSpPr/>
      </dsp:nvSpPr>
      <dsp:spPr>
        <a:xfrm>
          <a:off x="336979" y="1886965"/>
          <a:ext cx="1347918" cy="84244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Overcome biases through education and awareness of prejudices </a:t>
          </a:r>
        </a:p>
      </dsp:txBody>
      <dsp:txXfrm>
        <a:off x="361653" y="1911639"/>
        <a:ext cx="1298570" cy="7931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BB8B8-6071-F94F-954A-16134977EF66}">
      <dsp:nvSpPr>
        <dsp:cNvPr id="0" name=""/>
        <dsp:cNvSpPr/>
      </dsp:nvSpPr>
      <dsp:spPr>
        <a:xfrm>
          <a:off x="169381" y="43076"/>
          <a:ext cx="1776440" cy="888220"/>
        </a:xfrm>
        <a:prstGeom prst="roundRect">
          <a:avLst>
            <a:gd name="adj" fmla="val 10000"/>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Issue: Fear of losing </a:t>
          </a:r>
          <a:br>
            <a:rPr lang="en-US" sz="1400" kern="1200" dirty="0">
              <a:solidFill>
                <a:schemeClr val="bg1"/>
              </a:solidFill>
            </a:rPr>
          </a:br>
          <a:r>
            <a:rPr lang="en-US" sz="1400" kern="1200" dirty="0">
              <a:solidFill>
                <a:schemeClr val="bg1"/>
              </a:solidFill>
            </a:rPr>
            <a:t>patients to site PI</a:t>
          </a:r>
        </a:p>
      </dsp:txBody>
      <dsp:txXfrm>
        <a:off x="195396" y="69091"/>
        <a:ext cx="1724410" cy="836190"/>
      </dsp:txXfrm>
    </dsp:sp>
    <dsp:sp modelId="{449892BC-B47A-8744-8C43-811B2FE3A5E0}">
      <dsp:nvSpPr>
        <dsp:cNvPr id="0" name=""/>
        <dsp:cNvSpPr/>
      </dsp:nvSpPr>
      <dsp:spPr>
        <a:xfrm>
          <a:off x="347025" y="931296"/>
          <a:ext cx="177644" cy="616104"/>
        </a:xfrm>
        <a:custGeom>
          <a:avLst/>
          <a:gdLst/>
          <a:ahLst/>
          <a:cxnLst/>
          <a:rect l="0" t="0" r="0" b="0"/>
          <a:pathLst>
            <a:path>
              <a:moveTo>
                <a:pt x="0" y="0"/>
              </a:moveTo>
              <a:lnTo>
                <a:pt x="0" y="616104"/>
              </a:lnTo>
              <a:lnTo>
                <a:pt x="177644" y="61610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67FC-108E-3F42-AD12-CEEB31B5294B}">
      <dsp:nvSpPr>
        <dsp:cNvPr id="0" name=""/>
        <dsp:cNvSpPr/>
      </dsp:nvSpPr>
      <dsp:spPr>
        <a:xfrm>
          <a:off x="524669" y="1103291"/>
          <a:ext cx="1421152" cy="88822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Routine communication with referring provider</a:t>
          </a:r>
        </a:p>
      </dsp:txBody>
      <dsp:txXfrm>
        <a:off x="550684" y="1129306"/>
        <a:ext cx="1369122" cy="836190"/>
      </dsp:txXfrm>
    </dsp:sp>
    <dsp:sp modelId="{813CC1C0-BFCD-E040-B459-FF0D8B0FCEBB}">
      <dsp:nvSpPr>
        <dsp:cNvPr id="0" name=""/>
        <dsp:cNvSpPr/>
      </dsp:nvSpPr>
      <dsp:spPr>
        <a:xfrm>
          <a:off x="347025" y="931296"/>
          <a:ext cx="177644" cy="1749962"/>
        </a:xfrm>
        <a:custGeom>
          <a:avLst/>
          <a:gdLst/>
          <a:ahLst/>
          <a:cxnLst/>
          <a:rect l="0" t="0" r="0" b="0"/>
          <a:pathLst>
            <a:path>
              <a:moveTo>
                <a:pt x="0" y="0"/>
              </a:moveTo>
              <a:lnTo>
                <a:pt x="0" y="1749962"/>
              </a:lnTo>
              <a:lnTo>
                <a:pt x="177644" y="174996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B6B59-3A64-0F4F-8EB2-FE33FA9690B4}">
      <dsp:nvSpPr>
        <dsp:cNvPr id="0" name=""/>
        <dsp:cNvSpPr/>
      </dsp:nvSpPr>
      <dsp:spPr>
        <a:xfrm>
          <a:off x="524669" y="2237149"/>
          <a:ext cx="1421152" cy="88822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Have referring provider perform follow-up</a:t>
          </a:r>
        </a:p>
      </dsp:txBody>
      <dsp:txXfrm>
        <a:off x="550684" y="2263164"/>
        <a:ext cx="1369122" cy="836190"/>
      </dsp:txXfrm>
    </dsp:sp>
    <dsp:sp modelId="{7CD09763-57C6-4941-B20A-4B2EB204BDA3}">
      <dsp:nvSpPr>
        <dsp:cNvPr id="0" name=""/>
        <dsp:cNvSpPr/>
      </dsp:nvSpPr>
      <dsp:spPr>
        <a:xfrm>
          <a:off x="347025" y="931296"/>
          <a:ext cx="177644" cy="2845128"/>
        </a:xfrm>
        <a:custGeom>
          <a:avLst/>
          <a:gdLst/>
          <a:ahLst/>
          <a:cxnLst/>
          <a:rect l="0" t="0" r="0" b="0"/>
          <a:pathLst>
            <a:path>
              <a:moveTo>
                <a:pt x="0" y="0"/>
              </a:moveTo>
              <a:lnTo>
                <a:pt x="0" y="2845128"/>
              </a:lnTo>
              <a:lnTo>
                <a:pt x="177644" y="28451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68BDE-B9F9-3D4A-ADE8-5ABF3F905C14}">
      <dsp:nvSpPr>
        <dsp:cNvPr id="0" name=""/>
        <dsp:cNvSpPr/>
      </dsp:nvSpPr>
      <dsp:spPr>
        <a:xfrm>
          <a:off x="524669" y="3332315"/>
          <a:ext cx="1421152" cy="88822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Consider compensation for additional time spent on patient education, pending IRB approval</a:t>
          </a:r>
        </a:p>
      </dsp:txBody>
      <dsp:txXfrm>
        <a:off x="550684" y="3358330"/>
        <a:ext cx="1369122" cy="836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FC94-A62F-C446-90CE-F54775E6F5F2}">
      <dsp:nvSpPr>
        <dsp:cNvPr id="0" name=""/>
        <dsp:cNvSpPr/>
      </dsp:nvSpPr>
      <dsp:spPr>
        <a:xfrm>
          <a:off x="153840" y="1403"/>
          <a:ext cx="1753718" cy="876859"/>
        </a:xfrm>
        <a:prstGeom prst="roundRect">
          <a:avLst>
            <a:gd name="adj" fmla="val 10000"/>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Issue: Administrative </a:t>
          </a:r>
          <a:br>
            <a:rPr lang="en-US" sz="1400" kern="1200" dirty="0">
              <a:solidFill>
                <a:schemeClr val="bg1"/>
              </a:solidFill>
            </a:rPr>
          </a:br>
          <a:r>
            <a:rPr lang="en-US" sz="1400" kern="1200" dirty="0">
              <a:solidFill>
                <a:schemeClr val="bg1"/>
              </a:solidFill>
            </a:rPr>
            <a:t>burden of </a:t>
          </a:r>
          <a:br>
            <a:rPr lang="en-US" sz="1400" kern="1200" dirty="0">
              <a:solidFill>
                <a:schemeClr val="bg1"/>
              </a:solidFill>
            </a:rPr>
          </a:br>
          <a:r>
            <a:rPr lang="en-US" sz="1400" kern="1200" dirty="0">
              <a:solidFill>
                <a:schemeClr val="bg1"/>
              </a:solidFill>
            </a:rPr>
            <a:t>challenging patients</a:t>
          </a:r>
        </a:p>
      </dsp:txBody>
      <dsp:txXfrm>
        <a:off x="179522" y="27085"/>
        <a:ext cx="1702354" cy="825495"/>
      </dsp:txXfrm>
    </dsp:sp>
    <dsp:sp modelId="{22236327-CD37-9C4F-A562-5366E001820E}">
      <dsp:nvSpPr>
        <dsp:cNvPr id="0" name=""/>
        <dsp:cNvSpPr/>
      </dsp:nvSpPr>
      <dsp:spPr>
        <a:xfrm>
          <a:off x="329212" y="878262"/>
          <a:ext cx="202273" cy="630742"/>
        </a:xfrm>
        <a:custGeom>
          <a:avLst/>
          <a:gdLst/>
          <a:ahLst/>
          <a:cxnLst/>
          <a:rect l="0" t="0" r="0" b="0"/>
          <a:pathLst>
            <a:path>
              <a:moveTo>
                <a:pt x="0" y="0"/>
              </a:moveTo>
              <a:lnTo>
                <a:pt x="0" y="630742"/>
              </a:lnTo>
              <a:lnTo>
                <a:pt x="202273" y="63074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B91CFD-96C8-D14B-B6F3-C966467C0D92}">
      <dsp:nvSpPr>
        <dsp:cNvPr id="0" name=""/>
        <dsp:cNvSpPr/>
      </dsp:nvSpPr>
      <dsp:spPr>
        <a:xfrm>
          <a:off x="531486" y="1070575"/>
          <a:ext cx="1402974" cy="876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Educate and discuss compliance with patients</a:t>
          </a:r>
        </a:p>
      </dsp:txBody>
      <dsp:txXfrm>
        <a:off x="557168" y="1096257"/>
        <a:ext cx="1351610" cy="825495"/>
      </dsp:txXfrm>
    </dsp:sp>
    <dsp:sp modelId="{C190DDF2-4BF5-3342-8D83-A61522833BFA}">
      <dsp:nvSpPr>
        <dsp:cNvPr id="0" name=""/>
        <dsp:cNvSpPr/>
      </dsp:nvSpPr>
      <dsp:spPr>
        <a:xfrm>
          <a:off x="329212" y="878262"/>
          <a:ext cx="202273" cy="1726816"/>
        </a:xfrm>
        <a:custGeom>
          <a:avLst/>
          <a:gdLst/>
          <a:ahLst/>
          <a:cxnLst/>
          <a:rect l="0" t="0" r="0" b="0"/>
          <a:pathLst>
            <a:path>
              <a:moveTo>
                <a:pt x="0" y="0"/>
              </a:moveTo>
              <a:lnTo>
                <a:pt x="0" y="1726816"/>
              </a:lnTo>
              <a:lnTo>
                <a:pt x="202273" y="17268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BDEF1-8C41-364C-B50F-9E5F48693A85}">
      <dsp:nvSpPr>
        <dsp:cNvPr id="0" name=""/>
        <dsp:cNvSpPr/>
      </dsp:nvSpPr>
      <dsp:spPr>
        <a:xfrm>
          <a:off x="531486" y="2166649"/>
          <a:ext cx="1402974" cy="876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Include grant budget with financial sponsor support for assistance with patient logistics</a:t>
          </a:r>
        </a:p>
      </dsp:txBody>
      <dsp:txXfrm>
        <a:off x="557168" y="2192331"/>
        <a:ext cx="1351610" cy="825495"/>
      </dsp:txXfrm>
    </dsp:sp>
    <dsp:sp modelId="{CB7F0661-115C-894C-A568-A5910BED5CAD}">
      <dsp:nvSpPr>
        <dsp:cNvPr id="0" name=""/>
        <dsp:cNvSpPr/>
      </dsp:nvSpPr>
      <dsp:spPr>
        <a:xfrm>
          <a:off x="329212" y="878262"/>
          <a:ext cx="202273" cy="2836340"/>
        </a:xfrm>
        <a:custGeom>
          <a:avLst/>
          <a:gdLst/>
          <a:ahLst/>
          <a:cxnLst/>
          <a:rect l="0" t="0" r="0" b="0"/>
          <a:pathLst>
            <a:path>
              <a:moveTo>
                <a:pt x="0" y="0"/>
              </a:moveTo>
              <a:lnTo>
                <a:pt x="0" y="2836340"/>
              </a:lnTo>
              <a:lnTo>
                <a:pt x="202273" y="283634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CD078-81F6-0A41-9D32-A67071915BAD}">
      <dsp:nvSpPr>
        <dsp:cNvPr id="0" name=""/>
        <dsp:cNvSpPr/>
      </dsp:nvSpPr>
      <dsp:spPr>
        <a:xfrm>
          <a:off x="531486" y="3276174"/>
          <a:ext cx="1402974" cy="87685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Feel impowered to reach out to sponsor for additional resources</a:t>
          </a:r>
        </a:p>
      </dsp:txBody>
      <dsp:txXfrm>
        <a:off x="557168" y="3301856"/>
        <a:ext cx="1351610" cy="8254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3A75-6F01-604D-9A13-5B8A69953D99}">
      <dsp:nvSpPr>
        <dsp:cNvPr id="0" name=""/>
        <dsp:cNvSpPr/>
      </dsp:nvSpPr>
      <dsp:spPr>
        <a:xfrm>
          <a:off x="234564" y="1984"/>
          <a:ext cx="1829382" cy="914691"/>
        </a:xfrm>
        <a:prstGeom prst="roundRect">
          <a:avLst>
            <a:gd name="adj" fmla="val 10000"/>
          </a:avLst>
        </a:prstGeom>
        <a:solidFill>
          <a:srgbClr val="925B9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Issue: Fear of experimentation and health concerns</a:t>
          </a:r>
        </a:p>
      </dsp:txBody>
      <dsp:txXfrm>
        <a:off x="261354" y="28774"/>
        <a:ext cx="1775802" cy="861111"/>
      </dsp:txXfrm>
    </dsp:sp>
    <dsp:sp modelId="{394DDA26-4C03-F949-8785-DBA42BF880C0}">
      <dsp:nvSpPr>
        <dsp:cNvPr id="0" name=""/>
        <dsp:cNvSpPr/>
      </dsp:nvSpPr>
      <dsp:spPr>
        <a:xfrm>
          <a:off x="417503" y="916675"/>
          <a:ext cx="182938" cy="686018"/>
        </a:xfrm>
        <a:custGeom>
          <a:avLst/>
          <a:gdLst/>
          <a:ahLst/>
          <a:cxnLst/>
          <a:rect l="0" t="0" r="0" b="0"/>
          <a:pathLst>
            <a:path>
              <a:moveTo>
                <a:pt x="0" y="0"/>
              </a:moveTo>
              <a:lnTo>
                <a:pt x="0" y="686018"/>
              </a:lnTo>
              <a:lnTo>
                <a:pt x="182938" y="68601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68C25-C298-704C-8E71-F9E7DB48421A}">
      <dsp:nvSpPr>
        <dsp:cNvPr id="0" name=""/>
        <dsp:cNvSpPr/>
      </dsp:nvSpPr>
      <dsp:spPr>
        <a:xfrm>
          <a:off x="600441" y="1145348"/>
          <a:ext cx="1463505" cy="91469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Patient education, reassurance </a:t>
          </a:r>
        </a:p>
      </dsp:txBody>
      <dsp:txXfrm>
        <a:off x="627231" y="1172138"/>
        <a:ext cx="1409925" cy="861111"/>
      </dsp:txXfrm>
    </dsp:sp>
    <dsp:sp modelId="{3118860B-FAB5-A64E-8B48-68F8F1854F34}">
      <dsp:nvSpPr>
        <dsp:cNvPr id="0" name=""/>
        <dsp:cNvSpPr/>
      </dsp:nvSpPr>
      <dsp:spPr>
        <a:xfrm>
          <a:off x="417503" y="916675"/>
          <a:ext cx="182938" cy="1829382"/>
        </a:xfrm>
        <a:custGeom>
          <a:avLst/>
          <a:gdLst/>
          <a:ahLst/>
          <a:cxnLst/>
          <a:rect l="0" t="0" r="0" b="0"/>
          <a:pathLst>
            <a:path>
              <a:moveTo>
                <a:pt x="0" y="0"/>
              </a:moveTo>
              <a:lnTo>
                <a:pt x="0" y="1829382"/>
              </a:lnTo>
              <a:lnTo>
                <a:pt x="182938" y="182938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50466-6B6A-5A43-8A10-E4D93D33880F}">
      <dsp:nvSpPr>
        <dsp:cNvPr id="0" name=""/>
        <dsp:cNvSpPr/>
      </dsp:nvSpPr>
      <dsp:spPr>
        <a:xfrm>
          <a:off x="600441" y="2288712"/>
          <a:ext cx="1463505" cy="91469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Clear and thorough</a:t>
          </a:r>
          <a:br>
            <a:rPr lang="en-US" sz="1200" kern="1200" dirty="0">
              <a:solidFill>
                <a:schemeClr val="tx2"/>
              </a:solidFill>
            </a:rPr>
          </a:br>
          <a:r>
            <a:rPr lang="en-US" sz="1200" kern="1200" dirty="0">
              <a:solidFill>
                <a:schemeClr val="tx2"/>
              </a:solidFill>
            </a:rPr>
            <a:t>explanation </a:t>
          </a:r>
          <a:br>
            <a:rPr lang="en-US" sz="1200" kern="1200" dirty="0">
              <a:solidFill>
                <a:schemeClr val="tx2"/>
              </a:solidFill>
            </a:rPr>
          </a:br>
          <a:r>
            <a:rPr lang="en-US" sz="1200" kern="1200" dirty="0">
              <a:solidFill>
                <a:schemeClr val="tx2"/>
              </a:solidFill>
            </a:rPr>
            <a:t>of trial</a:t>
          </a:r>
        </a:p>
      </dsp:txBody>
      <dsp:txXfrm>
        <a:off x="627231" y="2315502"/>
        <a:ext cx="1409925" cy="861111"/>
      </dsp:txXfrm>
    </dsp:sp>
    <dsp:sp modelId="{A529649D-9826-8446-AFB5-D295B49FF16F}">
      <dsp:nvSpPr>
        <dsp:cNvPr id="0" name=""/>
        <dsp:cNvSpPr/>
      </dsp:nvSpPr>
      <dsp:spPr>
        <a:xfrm>
          <a:off x="417503" y="916675"/>
          <a:ext cx="182938" cy="2972745"/>
        </a:xfrm>
        <a:custGeom>
          <a:avLst/>
          <a:gdLst/>
          <a:ahLst/>
          <a:cxnLst/>
          <a:rect l="0" t="0" r="0" b="0"/>
          <a:pathLst>
            <a:path>
              <a:moveTo>
                <a:pt x="0" y="0"/>
              </a:moveTo>
              <a:lnTo>
                <a:pt x="0" y="2972745"/>
              </a:lnTo>
              <a:lnTo>
                <a:pt x="182938" y="297274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608BE-FFE0-F040-8110-42BA410E7A73}">
      <dsp:nvSpPr>
        <dsp:cNvPr id="0" name=""/>
        <dsp:cNvSpPr/>
      </dsp:nvSpPr>
      <dsp:spPr>
        <a:xfrm>
          <a:off x="600441" y="3432076"/>
          <a:ext cx="1463505" cy="91469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Benefits of participation</a:t>
          </a:r>
        </a:p>
      </dsp:txBody>
      <dsp:txXfrm>
        <a:off x="627231" y="3458866"/>
        <a:ext cx="1409925" cy="861111"/>
      </dsp:txXfrm>
    </dsp:sp>
    <dsp:sp modelId="{64F1F8FB-B8F3-5545-B5DD-F033D988C823}">
      <dsp:nvSpPr>
        <dsp:cNvPr id="0" name=""/>
        <dsp:cNvSpPr/>
      </dsp:nvSpPr>
      <dsp:spPr>
        <a:xfrm>
          <a:off x="417503" y="916675"/>
          <a:ext cx="182938" cy="4116109"/>
        </a:xfrm>
        <a:custGeom>
          <a:avLst/>
          <a:gdLst/>
          <a:ahLst/>
          <a:cxnLst/>
          <a:rect l="0" t="0" r="0" b="0"/>
          <a:pathLst>
            <a:path>
              <a:moveTo>
                <a:pt x="0" y="0"/>
              </a:moveTo>
              <a:lnTo>
                <a:pt x="0" y="4116109"/>
              </a:lnTo>
              <a:lnTo>
                <a:pt x="182938" y="411610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65214-E1F9-CA46-877B-2617F63AFC92}">
      <dsp:nvSpPr>
        <dsp:cNvPr id="0" name=""/>
        <dsp:cNvSpPr/>
      </dsp:nvSpPr>
      <dsp:spPr>
        <a:xfrm>
          <a:off x="600441" y="4575440"/>
          <a:ext cx="1463505" cy="91469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Explanation that patient’s not a guinea pig: control group is the best standard of care</a:t>
          </a:r>
        </a:p>
      </dsp:txBody>
      <dsp:txXfrm>
        <a:off x="627231" y="4602230"/>
        <a:ext cx="1409925" cy="8611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83660-0113-C346-8E9D-E2615F91CE81}">
      <dsp:nvSpPr>
        <dsp:cNvPr id="0" name=""/>
        <dsp:cNvSpPr/>
      </dsp:nvSpPr>
      <dsp:spPr>
        <a:xfrm>
          <a:off x="571710" y="1241"/>
          <a:ext cx="1769173" cy="884586"/>
        </a:xfrm>
        <a:prstGeom prst="roundRect">
          <a:avLst>
            <a:gd name="adj" fmla="val 10000"/>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rPr>
            <a:t>Issue: Women often rely on family </a:t>
          </a:r>
          <a:br>
            <a:rPr lang="en-US" sz="1400" b="0" kern="1200" dirty="0">
              <a:solidFill>
                <a:schemeClr val="bg1"/>
              </a:solidFill>
            </a:rPr>
          </a:br>
          <a:r>
            <a:rPr lang="en-US" sz="1400" b="0" kern="1200" dirty="0">
              <a:solidFill>
                <a:schemeClr val="bg1"/>
              </a:solidFill>
            </a:rPr>
            <a:t>and friends </a:t>
          </a:r>
        </a:p>
      </dsp:txBody>
      <dsp:txXfrm>
        <a:off x="597619" y="27150"/>
        <a:ext cx="1717355" cy="832768"/>
      </dsp:txXfrm>
    </dsp:sp>
    <dsp:sp modelId="{BAF6B1DF-C7D9-2341-9499-07B55B62B336}">
      <dsp:nvSpPr>
        <dsp:cNvPr id="0" name=""/>
        <dsp:cNvSpPr/>
      </dsp:nvSpPr>
      <dsp:spPr>
        <a:xfrm>
          <a:off x="748627" y="885828"/>
          <a:ext cx="176917" cy="663439"/>
        </a:xfrm>
        <a:custGeom>
          <a:avLst/>
          <a:gdLst/>
          <a:ahLst/>
          <a:cxnLst/>
          <a:rect l="0" t="0" r="0" b="0"/>
          <a:pathLst>
            <a:path>
              <a:moveTo>
                <a:pt x="0" y="0"/>
              </a:moveTo>
              <a:lnTo>
                <a:pt x="0" y="663439"/>
              </a:lnTo>
              <a:lnTo>
                <a:pt x="176917" y="66343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BDC5D-CC47-2E4F-9B52-52714D64CE63}">
      <dsp:nvSpPr>
        <dsp:cNvPr id="0" name=""/>
        <dsp:cNvSpPr/>
      </dsp:nvSpPr>
      <dsp:spPr>
        <a:xfrm>
          <a:off x="925545" y="1106975"/>
          <a:ext cx="1415338" cy="88458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2"/>
              </a:solidFill>
            </a:rPr>
            <a:t>Include influential family/friends </a:t>
          </a:r>
          <a:br>
            <a:rPr lang="en-US" sz="1200" b="0" kern="1200" dirty="0">
              <a:solidFill>
                <a:schemeClr val="tx2"/>
              </a:solidFill>
            </a:rPr>
          </a:br>
          <a:r>
            <a:rPr lang="en-US" sz="1200" b="0" kern="1200" dirty="0">
              <a:solidFill>
                <a:schemeClr val="tx2"/>
              </a:solidFill>
            </a:rPr>
            <a:t>at visits </a:t>
          </a:r>
        </a:p>
      </dsp:txBody>
      <dsp:txXfrm>
        <a:off x="951454" y="1132884"/>
        <a:ext cx="1363520" cy="832768"/>
      </dsp:txXfrm>
    </dsp:sp>
    <dsp:sp modelId="{D2243DDF-486F-DF40-A72C-B213B6C383A6}">
      <dsp:nvSpPr>
        <dsp:cNvPr id="0" name=""/>
        <dsp:cNvSpPr/>
      </dsp:nvSpPr>
      <dsp:spPr>
        <a:xfrm>
          <a:off x="748627" y="885828"/>
          <a:ext cx="176917" cy="1769173"/>
        </a:xfrm>
        <a:custGeom>
          <a:avLst/>
          <a:gdLst/>
          <a:ahLst/>
          <a:cxnLst/>
          <a:rect l="0" t="0" r="0" b="0"/>
          <a:pathLst>
            <a:path>
              <a:moveTo>
                <a:pt x="0" y="0"/>
              </a:moveTo>
              <a:lnTo>
                <a:pt x="0" y="1769173"/>
              </a:lnTo>
              <a:lnTo>
                <a:pt x="176917" y="176917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B6D1B-7D24-1346-B574-C89EE305E417}">
      <dsp:nvSpPr>
        <dsp:cNvPr id="0" name=""/>
        <dsp:cNvSpPr/>
      </dsp:nvSpPr>
      <dsp:spPr>
        <a:xfrm>
          <a:off x="925545" y="2212708"/>
          <a:ext cx="1415338" cy="88458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2"/>
              </a:solidFill>
            </a:rPr>
            <a:t>Provide resources for education of family/friends</a:t>
          </a:r>
        </a:p>
      </dsp:txBody>
      <dsp:txXfrm>
        <a:off x="951454" y="2238617"/>
        <a:ext cx="1363520" cy="8327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266E-DA53-544E-9007-24202EA35B30}">
      <dsp:nvSpPr>
        <dsp:cNvPr id="0" name=""/>
        <dsp:cNvSpPr/>
      </dsp:nvSpPr>
      <dsp:spPr>
        <a:xfrm>
          <a:off x="251399" y="1807"/>
          <a:ext cx="1795712" cy="897856"/>
        </a:xfrm>
        <a:prstGeom prst="roundRect">
          <a:avLst>
            <a:gd name="adj" fmla="val 10000"/>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rPr>
            <a:t>Issue: Women require more time and more information</a:t>
          </a:r>
        </a:p>
      </dsp:txBody>
      <dsp:txXfrm>
        <a:off x="277696" y="28104"/>
        <a:ext cx="1743118" cy="845262"/>
      </dsp:txXfrm>
    </dsp:sp>
    <dsp:sp modelId="{33859881-FBC1-0D4E-8058-D74FF3F9FD7A}">
      <dsp:nvSpPr>
        <dsp:cNvPr id="0" name=""/>
        <dsp:cNvSpPr/>
      </dsp:nvSpPr>
      <dsp:spPr>
        <a:xfrm>
          <a:off x="430971" y="899663"/>
          <a:ext cx="179571" cy="673392"/>
        </a:xfrm>
        <a:custGeom>
          <a:avLst/>
          <a:gdLst/>
          <a:ahLst/>
          <a:cxnLst/>
          <a:rect l="0" t="0" r="0" b="0"/>
          <a:pathLst>
            <a:path>
              <a:moveTo>
                <a:pt x="0" y="0"/>
              </a:moveTo>
              <a:lnTo>
                <a:pt x="0" y="673392"/>
              </a:lnTo>
              <a:lnTo>
                <a:pt x="179571" y="67339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E56F1-0E44-DA44-9D9C-76E9F15049EB}">
      <dsp:nvSpPr>
        <dsp:cNvPr id="0" name=""/>
        <dsp:cNvSpPr/>
      </dsp:nvSpPr>
      <dsp:spPr>
        <a:xfrm>
          <a:off x="610542" y="1124127"/>
          <a:ext cx="1436569" cy="89785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2"/>
              </a:solidFill>
            </a:rPr>
            <a:t>Provide adequate time for discussion with the patient</a:t>
          </a:r>
        </a:p>
      </dsp:txBody>
      <dsp:txXfrm>
        <a:off x="636839" y="1150424"/>
        <a:ext cx="1383975" cy="845262"/>
      </dsp:txXfrm>
    </dsp:sp>
    <dsp:sp modelId="{71C0D27D-443F-7740-A956-814598EA9DB7}">
      <dsp:nvSpPr>
        <dsp:cNvPr id="0" name=""/>
        <dsp:cNvSpPr/>
      </dsp:nvSpPr>
      <dsp:spPr>
        <a:xfrm>
          <a:off x="430971" y="899663"/>
          <a:ext cx="179571" cy="1795712"/>
        </a:xfrm>
        <a:custGeom>
          <a:avLst/>
          <a:gdLst/>
          <a:ahLst/>
          <a:cxnLst/>
          <a:rect l="0" t="0" r="0" b="0"/>
          <a:pathLst>
            <a:path>
              <a:moveTo>
                <a:pt x="0" y="0"/>
              </a:moveTo>
              <a:lnTo>
                <a:pt x="0" y="1795712"/>
              </a:lnTo>
              <a:lnTo>
                <a:pt x="179571" y="179571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B15F7-B459-D74C-86C0-72C4059052A6}">
      <dsp:nvSpPr>
        <dsp:cNvPr id="0" name=""/>
        <dsp:cNvSpPr/>
      </dsp:nvSpPr>
      <dsp:spPr>
        <a:xfrm>
          <a:off x="610542" y="2246448"/>
          <a:ext cx="1436569" cy="89785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2"/>
              </a:solidFill>
            </a:rPr>
            <a:t>Explain details clearly without medical jargon</a:t>
          </a:r>
        </a:p>
      </dsp:txBody>
      <dsp:txXfrm>
        <a:off x="636839" y="2272745"/>
        <a:ext cx="1383975" cy="845262"/>
      </dsp:txXfrm>
    </dsp:sp>
    <dsp:sp modelId="{7E049BC6-827B-D641-8FED-535AB71575A5}">
      <dsp:nvSpPr>
        <dsp:cNvPr id="0" name=""/>
        <dsp:cNvSpPr/>
      </dsp:nvSpPr>
      <dsp:spPr>
        <a:xfrm>
          <a:off x="430971" y="899663"/>
          <a:ext cx="179571" cy="2918032"/>
        </a:xfrm>
        <a:custGeom>
          <a:avLst/>
          <a:gdLst/>
          <a:ahLst/>
          <a:cxnLst/>
          <a:rect l="0" t="0" r="0" b="0"/>
          <a:pathLst>
            <a:path>
              <a:moveTo>
                <a:pt x="0" y="0"/>
              </a:moveTo>
              <a:lnTo>
                <a:pt x="0" y="2918032"/>
              </a:lnTo>
              <a:lnTo>
                <a:pt x="179571" y="291803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9E752-C1B7-4A44-B43B-181B7F048A94}">
      <dsp:nvSpPr>
        <dsp:cNvPr id="0" name=""/>
        <dsp:cNvSpPr/>
      </dsp:nvSpPr>
      <dsp:spPr>
        <a:xfrm>
          <a:off x="610542" y="3368768"/>
          <a:ext cx="1436569" cy="89785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2"/>
              </a:solidFill>
            </a:rPr>
            <a:t>Provide resources for further patient education</a:t>
          </a:r>
        </a:p>
      </dsp:txBody>
      <dsp:txXfrm>
        <a:off x="636839" y="3395065"/>
        <a:ext cx="1383975" cy="8452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944E4-A317-5B4D-A776-CB3677125B62}">
      <dsp:nvSpPr>
        <dsp:cNvPr id="0" name=""/>
        <dsp:cNvSpPr/>
      </dsp:nvSpPr>
      <dsp:spPr>
        <a:xfrm>
          <a:off x="0" y="0"/>
          <a:ext cx="3600457" cy="1085760"/>
        </a:xfrm>
        <a:prstGeom prst="round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Reduce the misperceptions around participation risk</a:t>
          </a:r>
        </a:p>
      </dsp:txBody>
      <dsp:txXfrm>
        <a:off x="53002" y="53002"/>
        <a:ext cx="3494453" cy="979756"/>
      </dsp:txXfrm>
    </dsp:sp>
    <dsp:sp modelId="{0368CDB6-0E18-CC41-9C8F-C6975B091868}">
      <dsp:nvSpPr>
        <dsp:cNvPr id="0" name=""/>
        <dsp:cNvSpPr/>
      </dsp:nvSpPr>
      <dsp:spPr>
        <a:xfrm>
          <a:off x="0" y="1091987"/>
          <a:ext cx="3600457" cy="3361680"/>
        </a:xfrm>
        <a:prstGeom prst="rect">
          <a:avLst/>
        </a:prstGeom>
        <a:noFill/>
        <a:ln>
          <a:solidFill>
            <a:schemeClr val="accent1">
              <a:lumMod val="40000"/>
              <a:lumOff val="60000"/>
            </a:schemeClr>
          </a:solidFill>
        </a:ln>
        <a:effectLst/>
      </dsp:spPr>
      <dsp:style>
        <a:lnRef idx="0">
          <a:scrgbClr r="0" g="0" b="0"/>
        </a:lnRef>
        <a:fillRef idx="0">
          <a:scrgbClr r="0" g="0" b="0"/>
        </a:fillRef>
        <a:effectRef idx="0">
          <a:scrgbClr r="0" g="0" b="0"/>
        </a:effectRef>
        <a:fontRef idx="minor"/>
      </dsp:style>
      <dsp:txBody>
        <a:bodyPr spcFirstLastPara="0" vert="horz" wrap="square" lIns="114315"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800100">
            <a:lnSpc>
              <a:spcPct val="90000"/>
            </a:lnSpc>
            <a:spcBef>
              <a:spcPct val="0"/>
            </a:spcBef>
            <a:spcAft>
              <a:spcPct val="20000"/>
            </a:spcAft>
            <a:buChar char="•"/>
          </a:pPr>
          <a:r>
            <a:rPr lang="en-US" sz="1800" kern="1200" dirty="0">
              <a:solidFill>
                <a:schemeClr val="tx2"/>
              </a:solidFill>
              <a:latin typeface="+mj-lt"/>
            </a:rPr>
            <a:t>Patient education materials</a:t>
          </a:r>
          <a:endParaRPr lang="en-US" sz="1600" kern="1200" dirty="0">
            <a:solidFill>
              <a:schemeClr val="tx2"/>
            </a:solidFill>
          </a:endParaRPr>
        </a:p>
        <a:p>
          <a:pPr marL="57150" lvl="1" indent="-57150" algn="l" defTabSz="400050">
            <a:lnSpc>
              <a:spcPct val="90000"/>
            </a:lnSpc>
            <a:spcBef>
              <a:spcPct val="0"/>
            </a:spcBef>
            <a:spcAft>
              <a:spcPct val="20000"/>
            </a:spcAft>
            <a:buChar char="•"/>
          </a:pPr>
          <a:endParaRPr lang="en-US" sz="900" i="0" kern="1200" dirty="0">
            <a:solidFill>
              <a:schemeClr val="tx2"/>
            </a:solidFill>
            <a:latin typeface="+mj-lt"/>
          </a:endParaRPr>
        </a:p>
        <a:p>
          <a:pPr marL="342900" lvl="2" indent="-171450" algn="l" defTabSz="800100">
            <a:lnSpc>
              <a:spcPct val="90000"/>
            </a:lnSpc>
            <a:spcBef>
              <a:spcPct val="0"/>
            </a:spcBef>
            <a:spcAft>
              <a:spcPct val="20000"/>
            </a:spcAft>
            <a:buChar char="•"/>
          </a:pPr>
          <a:r>
            <a:rPr lang="en-US" sz="1800" i="0" kern="1200" dirty="0">
              <a:solidFill>
                <a:schemeClr val="tx2"/>
              </a:solidFill>
              <a:latin typeface="+mj-lt"/>
            </a:rPr>
            <a:t>Description of research process</a:t>
          </a:r>
        </a:p>
        <a:p>
          <a:pPr marL="342900" lvl="2" indent="-171450" algn="l" defTabSz="800100">
            <a:lnSpc>
              <a:spcPct val="90000"/>
            </a:lnSpc>
            <a:spcBef>
              <a:spcPct val="0"/>
            </a:spcBef>
            <a:spcAft>
              <a:spcPct val="20000"/>
            </a:spcAft>
            <a:buChar char="•"/>
          </a:pPr>
          <a:r>
            <a:rPr lang="en-US" sz="1800" i="0" kern="1200" dirty="0">
              <a:solidFill>
                <a:schemeClr val="tx2"/>
              </a:solidFill>
              <a:latin typeface="+mj-lt"/>
            </a:rPr>
            <a:t>Benefits of participation</a:t>
          </a:r>
        </a:p>
        <a:p>
          <a:pPr marL="342900" lvl="2" indent="-171450" algn="l" defTabSz="800100">
            <a:lnSpc>
              <a:spcPct val="90000"/>
            </a:lnSpc>
            <a:spcBef>
              <a:spcPct val="0"/>
            </a:spcBef>
            <a:spcAft>
              <a:spcPct val="20000"/>
            </a:spcAft>
            <a:buChar char="•"/>
          </a:pPr>
          <a:endParaRPr lang="en-US" sz="1800" i="0" kern="1200" dirty="0">
            <a:solidFill>
              <a:schemeClr val="tx2"/>
            </a:solidFill>
            <a:latin typeface="+mj-lt"/>
          </a:endParaRPr>
        </a:p>
        <a:p>
          <a:pPr marL="171450" lvl="1" indent="-171450" algn="l" defTabSz="800100">
            <a:lnSpc>
              <a:spcPct val="90000"/>
            </a:lnSpc>
            <a:spcBef>
              <a:spcPct val="0"/>
            </a:spcBef>
            <a:spcAft>
              <a:spcPct val="20000"/>
            </a:spcAft>
            <a:buChar char="•"/>
          </a:pPr>
          <a:r>
            <a:rPr lang="en-US" sz="1800" kern="1200" dirty="0">
              <a:solidFill>
                <a:schemeClr val="tx2"/>
              </a:solidFill>
              <a:latin typeface="+mj-lt"/>
            </a:rPr>
            <a:t>Leverage social networks to encourage women to participate</a:t>
          </a:r>
          <a:endParaRPr lang="en-US" sz="1800" i="0" kern="1200" dirty="0">
            <a:solidFill>
              <a:schemeClr val="tx2"/>
            </a:solidFill>
            <a:latin typeface="+mj-lt"/>
          </a:endParaRPr>
        </a:p>
        <a:p>
          <a:pPr marL="171450" lvl="1" indent="-171450" algn="l" defTabSz="800100">
            <a:lnSpc>
              <a:spcPct val="90000"/>
            </a:lnSpc>
            <a:spcBef>
              <a:spcPct val="0"/>
            </a:spcBef>
            <a:spcAft>
              <a:spcPct val="20000"/>
            </a:spcAft>
            <a:buChar char="•"/>
          </a:pPr>
          <a:endParaRPr lang="en-US" sz="1800" i="0" kern="1200" dirty="0">
            <a:solidFill>
              <a:schemeClr val="tx2"/>
            </a:solidFill>
            <a:latin typeface="+mj-lt"/>
          </a:endParaRPr>
        </a:p>
        <a:p>
          <a:pPr marL="171450" lvl="1" indent="-171450" algn="l" defTabSz="800100">
            <a:lnSpc>
              <a:spcPct val="90000"/>
            </a:lnSpc>
            <a:spcBef>
              <a:spcPct val="0"/>
            </a:spcBef>
            <a:spcAft>
              <a:spcPct val="20000"/>
            </a:spcAft>
            <a:buChar char="•"/>
          </a:pPr>
          <a:r>
            <a:rPr lang="en-US" sz="1800" kern="1200" dirty="0">
              <a:solidFill>
                <a:schemeClr val="tx2"/>
              </a:solidFill>
              <a:latin typeface="+mj-lt"/>
            </a:rPr>
            <a:t>Tools to for patients to find research opportunities</a:t>
          </a:r>
          <a:endParaRPr lang="en-US" sz="1800" i="0" kern="1200" dirty="0">
            <a:solidFill>
              <a:schemeClr val="tx2"/>
            </a:solidFill>
            <a:latin typeface="+mj-lt"/>
          </a:endParaRPr>
        </a:p>
        <a:p>
          <a:pPr marL="171450" lvl="1" indent="-171450" algn="l" defTabSz="711200">
            <a:lnSpc>
              <a:spcPct val="90000"/>
            </a:lnSpc>
            <a:spcBef>
              <a:spcPct val="0"/>
            </a:spcBef>
            <a:spcAft>
              <a:spcPct val="20000"/>
            </a:spcAft>
            <a:buChar char="•"/>
          </a:pPr>
          <a:endParaRPr lang="en-US" sz="1600" kern="1200" dirty="0"/>
        </a:p>
      </dsp:txBody>
      <dsp:txXfrm>
        <a:off x="0" y="1091987"/>
        <a:ext cx="3600457" cy="33616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74FA0-F763-4249-AEFB-DE2F8FD8A502}">
      <dsp:nvSpPr>
        <dsp:cNvPr id="0" name=""/>
        <dsp:cNvSpPr/>
      </dsp:nvSpPr>
      <dsp:spPr>
        <a:xfrm>
          <a:off x="0" y="2461"/>
          <a:ext cx="729361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93EE4-31FA-4844-A758-3BE3F62C6BEB}">
      <dsp:nvSpPr>
        <dsp:cNvPr id="0" name=""/>
        <dsp:cNvSpPr/>
      </dsp:nvSpPr>
      <dsp:spPr>
        <a:xfrm>
          <a:off x="0" y="2461"/>
          <a:ext cx="1458722" cy="83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US" sz="3800" kern="1200" dirty="0">
            <a:solidFill>
              <a:schemeClr val="tx2"/>
            </a:solidFill>
          </a:endParaRPr>
        </a:p>
      </dsp:txBody>
      <dsp:txXfrm>
        <a:off x="0" y="2461"/>
        <a:ext cx="1458722" cy="839484"/>
      </dsp:txXfrm>
    </dsp:sp>
    <dsp:sp modelId="{1AF2BFBC-AA90-D44E-BC54-EDF7A5122830}">
      <dsp:nvSpPr>
        <dsp:cNvPr id="0" name=""/>
        <dsp:cNvSpPr/>
      </dsp:nvSpPr>
      <dsp:spPr>
        <a:xfrm>
          <a:off x="1568126" y="40582"/>
          <a:ext cx="5725483" cy="76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Fewer required follow-up visits</a:t>
          </a:r>
        </a:p>
      </dsp:txBody>
      <dsp:txXfrm>
        <a:off x="1568126" y="40582"/>
        <a:ext cx="5725483" cy="762422"/>
      </dsp:txXfrm>
    </dsp:sp>
    <dsp:sp modelId="{59C8383A-CF11-9A41-BEAB-0729C62D7D96}">
      <dsp:nvSpPr>
        <dsp:cNvPr id="0" name=""/>
        <dsp:cNvSpPr/>
      </dsp:nvSpPr>
      <dsp:spPr>
        <a:xfrm>
          <a:off x="1458722" y="803005"/>
          <a:ext cx="5834888"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6DE975-C0A8-5044-92DB-8A66185630E0}">
      <dsp:nvSpPr>
        <dsp:cNvPr id="0" name=""/>
        <dsp:cNvSpPr/>
      </dsp:nvSpPr>
      <dsp:spPr>
        <a:xfrm>
          <a:off x="0" y="841946"/>
          <a:ext cx="7293610" cy="0"/>
        </a:xfrm>
        <a:prstGeom prst="line">
          <a:avLst/>
        </a:prstGeom>
        <a:solidFill>
          <a:schemeClr val="accent5">
            <a:hueOff val="1062611"/>
            <a:satOff val="-457"/>
            <a:lumOff val="-2118"/>
            <a:alphaOff val="0"/>
          </a:schemeClr>
        </a:solidFill>
        <a:ln w="10795" cap="flat" cmpd="sng" algn="ctr">
          <a:solidFill>
            <a:schemeClr val="accent5">
              <a:hueOff val="1062611"/>
              <a:satOff val="-457"/>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FD5D9-A1FC-2F49-B77D-7ADC78A28A9A}">
      <dsp:nvSpPr>
        <dsp:cNvPr id="0" name=""/>
        <dsp:cNvSpPr/>
      </dsp:nvSpPr>
      <dsp:spPr>
        <a:xfrm>
          <a:off x="0" y="841946"/>
          <a:ext cx="1458722" cy="83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US" sz="3800" kern="1200" dirty="0">
            <a:solidFill>
              <a:schemeClr val="tx2"/>
            </a:solidFill>
          </a:endParaRPr>
        </a:p>
      </dsp:txBody>
      <dsp:txXfrm>
        <a:off x="0" y="841946"/>
        <a:ext cx="1458722" cy="839484"/>
      </dsp:txXfrm>
    </dsp:sp>
    <dsp:sp modelId="{A01056E7-FFFC-0B40-BA09-CAC613A71C08}">
      <dsp:nvSpPr>
        <dsp:cNvPr id="0" name=""/>
        <dsp:cNvSpPr/>
      </dsp:nvSpPr>
      <dsp:spPr>
        <a:xfrm>
          <a:off x="1568126" y="880067"/>
          <a:ext cx="5725483" cy="76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Phone or online  follow-up</a:t>
          </a:r>
        </a:p>
      </dsp:txBody>
      <dsp:txXfrm>
        <a:off x="1568126" y="880067"/>
        <a:ext cx="5725483" cy="762422"/>
      </dsp:txXfrm>
    </dsp:sp>
    <dsp:sp modelId="{537B579A-232F-FE4F-86F3-1E5001DB7054}">
      <dsp:nvSpPr>
        <dsp:cNvPr id="0" name=""/>
        <dsp:cNvSpPr/>
      </dsp:nvSpPr>
      <dsp:spPr>
        <a:xfrm>
          <a:off x="1458722" y="1642489"/>
          <a:ext cx="5834888"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5AF5B-8279-F243-963D-AD5EFB8BCEA6}">
      <dsp:nvSpPr>
        <dsp:cNvPr id="0" name=""/>
        <dsp:cNvSpPr/>
      </dsp:nvSpPr>
      <dsp:spPr>
        <a:xfrm>
          <a:off x="0" y="1681430"/>
          <a:ext cx="7293610" cy="0"/>
        </a:xfrm>
        <a:prstGeom prst="line">
          <a:avLst/>
        </a:prstGeom>
        <a:solidFill>
          <a:schemeClr val="accent5">
            <a:hueOff val="2125222"/>
            <a:satOff val="-914"/>
            <a:lumOff val="-4235"/>
            <a:alphaOff val="0"/>
          </a:schemeClr>
        </a:solidFill>
        <a:ln w="10795" cap="flat" cmpd="sng" algn="ctr">
          <a:solidFill>
            <a:schemeClr val="accent5">
              <a:hueOff val="2125222"/>
              <a:satOff val="-914"/>
              <a:lumOff val="-4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E352A-2495-2245-9E06-4230B1648309}">
      <dsp:nvSpPr>
        <dsp:cNvPr id="0" name=""/>
        <dsp:cNvSpPr/>
      </dsp:nvSpPr>
      <dsp:spPr>
        <a:xfrm>
          <a:off x="0" y="1681430"/>
          <a:ext cx="1458722" cy="83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US" sz="3800" kern="1200" dirty="0">
            <a:solidFill>
              <a:schemeClr val="tx2"/>
            </a:solidFill>
          </a:endParaRPr>
        </a:p>
      </dsp:txBody>
      <dsp:txXfrm>
        <a:off x="0" y="1681430"/>
        <a:ext cx="1458722" cy="839484"/>
      </dsp:txXfrm>
    </dsp:sp>
    <dsp:sp modelId="{38BF2DBE-0E9F-DA4E-BE41-83C92401DC08}">
      <dsp:nvSpPr>
        <dsp:cNvPr id="0" name=""/>
        <dsp:cNvSpPr/>
      </dsp:nvSpPr>
      <dsp:spPr>
        <a:xfrm>
          <a:off x="1568126" y="1719551"/>
          <a:ext cx="5725483" cy="76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Home visits</a:t>
          </a:r>
        </a:p>
      </dsp:txBody>
      <dsp:txXfrm>
        <a:off x="1568126" y="1719551"/>
        <a:ext cx="5725483" cy="762422"/>
      </dsp:txXfrm>
    </dsp:sp>
    <dsp:sp modelId="{7D63BA2E-04B6-0C4A-B5C6-1DD8E87C4C8D}">
      <dsp:nvSpPr>
        <dsp:cNvPr id="0" name=""/>
        <dsp:cNvSpPr/>
      </dsp:nvSpPr>
      <dsp:spPr>
        <a:xfrm>
          <a:off x="1458722" y="2481973"/>
          <a:ext cx="5834888"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95E24-3709-4E48-8C07-9CDB4618A6F1}">
      <dsp:nvSpPr>
        <dsp:cNvPr id="0" name=""/>
        <dsp:cNvSpPr/>
      </dsp:nvSpPr>
      <dsp:spPr>
        <a:xfrm>
          <a:off x="0" y="2520914"/>
          <a:ext cx="7293610" cy="0"/>
        </a:xfrm>
        <a:prstGeom prst="line">
          <a:avLst/>
        </a:prstGeom>
        <a:solidFill>
          <a:schemeClr val="accent5">
            <a:hueOff val="3187833"/>
            <a:satOff val="-1370"/>
            <a:lumOff val="-6353"/>
            <a:alphaOff val="0"/>
          </a:schemeClr>
        </a:solidFill>
        <a:ln w="10795" cap="flat" cmpd="sng" algn="ctr">
          <a:solidFill>
            <a:schemeClr val="accent5">
              <a:hueOff val="3187833"/>
              <a:satOff val="-1370"/>
              <a:lumOff val="-6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71C10-AEC5-8D40-A91D-EDE490FFC34F}">
      <dsp:nvSpPr>
        <dsp:cNvPr id="0" name=""/>
        <dsp:cNvSpPr/>
      </dsp:nvSpPr>
      <dsp:spPr>
        <a:xfrm>
          <a:off x="0" y="2520914"/>
          <a:ext cx="1458722" cy="83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US" sz="3800" kern="1200" dirty="0">
            <a:solidFill>
              <a:schemeClr val="tx2"/>
            </a:solidFill>
          </a:endParaRPr>
        </a:p>
      </dsp:txBody>
      <dsp:txXfrm>
        <a:off x="0" y="2520914"/>
        <a:ext cx="1458722" cy="839484"/>
      </dsp:txXfrm>
    </dsp:sp>
    <dsp:sp modelId="{AA6EAC38-7172-5649-A5FF-C42B43EE3A31}">
      <dsp:nvSpPr>
        <dsp:cNvPr id="0" name=""/>
        <dsp:cNvSpPr/>
      </dsp:nvSpPr>
      <dsp:spPr>
        <a:xfrm>
          <a:off x="1568126" y="2559035"/>
          <a:ext cx="5725483" cy="76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Weekend hours for required follow-up</a:t>
          </a:r>
        </a:p>
      </dsp:txBody>
      <dsp:txXfrm>
        <a:off x="1568126" y="2559035"/>
        <a:ext cx="5725483" cy="762422"/>
      </dsp:txXfrm>
    </dsp:sp>
    <dsp:sp modelId="{878FA20C-9F45-1347-9DB2-292DC480F46D}">
      <dsp:nvSpPr>
        <dsp:cNvPr id="0" name=""/>
        <dsp:cNvSpPr/>
      </dsp:nvSpPr>
      <dsp:spPr>
        <a:xfrm>
          <a:off x="1458722" y="3321457"/>
          <a:ext cx="5834888"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30A77A-225F-2A4A-B208-97DF361B09D3}">
      <dsp:nvSpPr>
        <dsp:cNvPr id="0" name=""/>
        <dsp:cNvSpPr/>
      </dsp:nvSpPr>
      <dsp:spPr>
        <a:xfrm>
          <a:off x="0" y="3360398"/>
          <a:ext cx="7293610" cy="0"/>
        </a:xfrm>
        <a:prstGeom prst="line">
          <a:avLst/>
        </a:prstGeom>
        <a:solidFill>
          <a:schemeClr val="accent5">
            <a:hueOff val="4250443"/>
            <a:satOff val="-1827"/>
            <a:lumOff val="-8470"/>
            <a:alphaOff val="0"/>
          </a:schemeClr>
        </a:solidFill>
        <a:ln w="10795" cap="flat" cmpd="sng" algn="ctr">
          <a:solidFill>
            <a:schemeClr val="accent5">
              <a:hueOff val="4250443"/>
              <a:satOff val="-1827"/>
              <a:lumOff val="-8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2D7CF-9B04-8D4F-987D-A6494BECD832}">
      <dsp:nvSpPr>
        <dsp:cNvPr id="0" name=""/>
        <dsp:cNvSpPr/>
      </dsp:nvSpPr>
      <dsp:spPr>
        <a:xfrm>
          <a:off x="0" y="3360398"/>
          <a:ext cx="1458722" cy="83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US" sz="3800" kern="1200" dirty="0">
            <a:solidFill>
              <a:schemeClr val="tx2"/>
            </a:solidFill>
          </a:endParaRPr>
        </a:p>
      </dsp:txBody>
      <dsp:txXfrm>
        <a:off x="0" y="3360398"/>
        <a:ext cx="1458722" cy="839484"/>
      </dsp:txXfrm>
    </dsp:sp>
    <dsp:sp modelId="{B8A0794D-B368-D343-9895-D8750FA40BB8}">
      <dsp:nvSpPr>
        <dsp:cNvPr id="0" name=""/>
        <dsp:cNvSpPr/>
      </dsp:nvSpPr>
      <dsp:spPr>
        <a:xfrm>
          <a:off x="1568126" y="3398519"/>
          <a:ext cx="5725483" cy="76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Allowing primary care to complete follow-up</a:t>
          </a:r>
        </a:p>
      </dsp:txBody>
      <dsp:txXfrm>
        <a:off x="1568126" y="3398519"/>
        <a:ext cx="5725483" cy="762422"/>
      </dsp:txXfrm>
    </dsp:sp>
    <dsp:sp modelId="{7C71135C-5885-FE46-8623-449EB1213DDD}">
      <dsp:nvSpPr>
        <dsp:cNvPr id="0" name=""/>
        <dsp:cNvSpPr/>
      </dsp:nvSpPr>
      <dsp:spPr>
        <a:xfrm>
          <a:off x="1458722" y="4160942"/>
          <a:ext cx="5834888"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27630-1477-5644-AB5E-2E703829DD66}">
      <dsp:nvSpPr>
        <dsp:cNvPr id="0" name=""/>
        <dsp:cNvSpPr/>
      </dsp:nvSpPr>
      <dsp:spPr>
        <a:xfrm>
          <a:off x="0" y="4199882"/>
          <a:ext cx="7293610" cy="0"/>
        </a:xfrm>
        <a:prstGeom prst="line">
          <a:avLst/>
        </a:prstGeom>
        <a:solidFill>
          <a:schemeClr val="accent5">
            <a:hueOff val="5313054"/>
            <a:satOff val="-2284"/>
            <a:lumOff val="-10588"/>
            <a:alphaOff val="0"/>
          </a:schemeClr>
        </a:solidFill>
        <a:ln w="10795" cap="flat" cmpd="sng" algn="ctr">
          <a:solidFill>
            <a:schemeClr val="accent5">
              <a:hueOff val="5313054"/>
              <a:satOff val="-2284"/>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0395B-2C4A-9447-B28B-F2FAF236CE5E}">
      <dsp:nvSpPr>
        <dsp:cNvPr id="0" name=""/>
        <dsp:cNvSpPr/>
      </dsp:nvSpPr>
      <dsp:spPr>
        <a:xfrm>
          <a:off x="0" y="4199882"/>
          <a:ext cx="1458722" cy="83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US" sz="3800" kern="1200" dirty="0">
            <a:solidFill>
              <a:schemeClr val="tx2"/>
            </a:solidFill>
          </a:endParaRPr>
        </a:p>
      </dsp:txBody>
      <dsp:txXfrm>
        <a:off x="0" y="4199882"/>
        <a:ext cx="1458722" cy="839484"/>
      </dsp:txXfrm>
    </dsp:sp>
    <dsp:sp modelId="{015BF9A6-5B1F-C246-B8B2-225A8EC293A3}">
      <dsp:nvSpPr>
        <dsp:cNvPr id="0" name=""/>
        <dsp:cNvSpPr/>
      </dsp:nvSpPr>
      <dsp:spPr>
        <a:xfrm>
          <a:off x="1568126" y="4238004"/>
          <a:ext cx="5725483" cy="76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Request transportation reimbursement from </a:t>
          </a:r>
          <a:br>
            <a:rPr lang="en-US" sz="2100" kern="1200" dirty="0">
              <a:solidFill>
                <a:schemeClr val="tx2"/>
              </a:solidFill>
            </a:rPr>
          </a:br>
          <a:r>
            <a:rPr lang="en-US" sz="2100" kern="1200" dirty="0">
              <a:solidFill>
                <a:schemeClr val="tx2"/>
              </a:solidFill>
            </a:rPr>
            <a:t>trial sponsor</a:t>
          </a:r>
        </a:p>
      </dsp:txBody>
      <dsp:txXfrm>
        <a:off x="1568126" y="4238004"/>
        <a:ext cx="5725483" cy="762422"/>
      </dsp:txXfrm>
    </dsp:sp>
    <dsp:sp modelId="{3164D938-9750-B546-81E5-D58E85BA985A}">
      <dsp:nvSpPr>
        <dsp:cNvPr id="0" name=""/>
        <dsp:cNvSpPr/>
      </dsp:nvSpPr>
      <dsp:spPr>
        <a:xfrm>
          <a:off x="1458722" y="5000426"/>
          <a:ext cx="5834888" cy="0"/>
        </a:xfrm>
        <a:prstGeom prst="line">
          <a:avLst/>
        </a:prstGeom>
        <a:solidFill>
          <a:schemeClr val="accent5">
            <a:hueOff val="0"/>
            <a:satOff val="0"/>
            <a:lumOff val="0"/>
            <a:alphaOff val="0"/>
          </a:schemeClr>
        </a:solidFill>
        <a:ln w="1079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B68C9-753D-494F-90BC-DF517586B2E9}">
      <dsp:nvSpPr>
        <dsp:cNvPr id="0" name=""/>
        <dsp:cNvSpPr/>
      </dsp:nvSpPr>
      <dsp:spPr>
        <a:xfrm>
          <a:off x="0" y="157276"/>
          <a:ext cx="4903641" cy="431730"/>
        </a:xfrm>
        <a:prstGeom prst="roundRect">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 Different Presentation of Disease</a:t>
          </a:r>
        </a:p>
      </dsp:txBody>
      <dsp:txXfrm>
        <a:off x="21075" y="178351"/>
        <a:ext cx="4861491" cy="389580"/>
      </dsp:txXfrm>
    </dsp:sp>
    <dsp:sp modelId="{C6EE87A2-2653-6F4F-B3D6-7007CFD1BF6D}">
      <dsp:nvSpPr>
        <dsp:cNvPr id="0" name=""/>
        <dsp:cNvSpPr/>
      </dsp:nvSpPr>
      <dsp:spPr>
        <a:xfrm>
          <a:off x="0" y="589006"/>
          <a:ext cx="4903641"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91"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 </a:t>
          </a:r>
          <a:r>
            <a:rPr lang="en-US" sz="1400" kern="1200" dirty="0">
              <a:solidFill>
                <a:schemeClr val="tx2"/>
              </a:solidFill>
            </a:rPr>
            <a:t>Older age of disease onset</a:t>
          </a:r>
        </a:p>
        <a:p>
          <a:pPr marL="114300" lvl="1" indent="-114300" algn="l" defTabSz="622300">
            <a:lnSpc>
              <a:spcPct val="90000"/>
            </a:lnSpc>
            <a:spcBef>
              <a:spcPct val="0"/>
            </a:spcBef>
            <a:spcAft>
              <a:spcPct val="20000"/>
            </a:spcAft>
            <a:buChar char="•"/>
          </a:pPr>
          <a:r>
            <a:rPr lang="en-US" sz="1400" kern="1200" dirty="0">
              <a:solidFill>
                <a:schemeClr val="tx2"/>
              </a:solidFill>
            </a:rPr>
            <a:t> More co-morbidities</a:t>
          </a:r>
        </a:p>
        <a:p>
          <a:pPr marL="114300" lvl="1" indent="-114300" algn="l" defTabSz="622300">
            <a:lnSpc>
              <a:spcPct val="90000"/>
            </a:lnSpc>
            <a:spcBef>
              <a:spcPct val="0"/>
            </a:spcBef>
            <a:spcAft>
              <a:spcPct val="20000"/>
            </a:spcAft>
            <a:buChar char="•"/>
          </a:pPr>
          <a:r>
            <a:rPr lang="en-US" sz="1400" kern="1200" dirty="0">
              <a:solidFill>
                <a:schemeClr val="tx2"/>
              </a:solidFill>
            </a:rPr>
            <a:t> Different  symptom presentation</a:t>
          </a:r>
        </a:p>
        <a:p>
          <a:pPr marL="114300" lvl="1" indent="-114300" algn="l" defTabSz="622300">
            <a:lnSpc>
              <a:spcPct val="90000"/>
            </a:lnSpc>
            <a:spcBef>
              <a:spcPct val="0"/>
            </a:spcBef>
            <a:spcAft>
              <a:spcPct val="20000"/>
            </a:spcAft>
            <a:buChar char="•"/>
          </a:pPr>
          <a:r>
            <a:rPr lang="en-US" sz="1400" kern="1200" dirty="0">
              <a:solidFill>
                <a:schemeClr val="tx2"/>
              </a:solidFill>
            </a:rPr>
            <a:t> Higher incidence  of non-ischemic </a:t>
          </a:r>
          <a:r>
            <a:rPr lang="en-US" sz="1400" kern="1200" dirty="0" err="1">
              <a:solidFill>
                <a:schemeClr val="tx2"/>
              </a:solidFill>
            </a:rPr>
            <a:t>HFrEF</a:t>
          </a:r>
          <a:r>
            <a:rPr lang="en-US" sz="1400" kern="1200" dirty="0">
              <a:solidFill>
                <a:schemeClr val="tx2"/>
              </a:solidFill>
            </a:rPr>
            <a:t> and </a:t>
          </a:r>
          <a:r>
            <a:rPr lang="en-US" sz="1400" kern="1200" dirty="0" err="1">
              <a:solidFill>
                <a:schemeClr val="tx2"/>
              </a:solidFill>
            </a:rPr>
            <a:t>HFpEF</a:t>
          </a:r>
          <a:r>
            <a:rPr lang="en-US" sz="1400" kern="1200" dirty="0">
              <a:solidFill>
                <a:schemeClr val="tx2"/>
              </a:solidFill>
            </a:rPr>
            <a:t> </a:t>
          </a:r>
        </a:p>
        <a:p>
          <a:pPr marL="114300" lvl="1" indent="-114300" algn="l" defTabSz="622300">
            <a:lnSpc>
              <a:spcPct val="90000"/>
            </a:lnSpc>
            <a:spcBef>
              <a:spcPct val="0"/>
            </a:spcBef>
            <a:spcAft>
              <a:spcPct val="20000"/>
            </a:spcAft>
            <a:buChar char="•"/>
          </a:pPr>
          <a:r>
            <a:rPr lang="en-US" sz="1400" kern="1200" dirty="0">
              <a:solidFill>
                <a:schemeClr val="tx2"/>
              </a:solidFill>
            </a:rPr>
            <a:t> Higher HF-related mortality</a:t>
          </a:r>
        </a:p>
        <a:p>
          <a:pPr marL="114300" lvl="1" indent="-114300" algn="l" defTabSz="622300">
            <a:lnSpc>
              <a:spcPct val="90000"/>
            </a:lnSpc>
            <a:spcBef>
              <a:spcPct val="0"/>
            </a:spcBef>
            <a:spcAft>
              <a:spcPct val="20000"/>
            </a:spcAft>
            <a:buChar char="•"/>
          </a:pPr>
          <a:endParaRPr lang="en-US" sz="1400" kern="1200" dirty="0"/>
        </a:p>
      </dsp:txBody>
      <dsp:txXfrm>
        <a:off x="0" y="589006"/>
        <a:ext cx="4903641" cy="1676700"/>
      </dsp:txXfrm>
    </dsp:sp>
    <dsp:sp modelId="{B97B245F-8767-8F4E-92CF-FD9DB831E16A}">
      <dsp:nvSpPr>
        <dsp:cNvPr id="0" name=""/>
        <dsp:cNvSpPr/>
      </dsp:nvSpPr>
      <dsp:spPr>
        <a:xfrm>
          <a:off x="0" y="2265706"/>
          <a:ext cx="4903641" cy="431730"/>
        </a:xfrm>
        <a:prstGeom prst="roundRect">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Anatomic Differences</a:t>
          </a:r>
        </a:p>
      </dsp:txBody>
      <dsp:txXfrm>
        <a:off x="21075" y="2286781"/>
        <a:ext cx="4861491" cy="389580"/>
      </dsp:txXfrm>
    </dsp:sp>
    <dsp:sp modelId="{33D02E97-EAD0-A847-9B4C-378609855921}">
      <dsp:nvSpPr>
        <dsp:cNvPr id="0" name=""/>
        <dsp:cNvSpPr/>
      </dsp:nvSpPr>
      <dsp:spPr>
        <a:xfrm>
          <a:off x="0" y="2697436"/>
          <a:ext cx="4903641"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91"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solidFill>
                <a:schemeClr val="tx2"/>
              </a:solidFill>
            </a:rPr>
            <a:t>LV size</a:t>
          </a:r>
        </a:p>
        <a:p>
          <a:pPr marL="114300" lvl="1" indent="-114300" algn="l" defTabSz="622300">
            <a:lnSpc>
              <a:spcPct val="90000"/>
            </a:lnSpc>
            <a:spcBef>
              <a:spcPct val="0"/>
            </a:spcBef>
            <a:spcAft>
              <a:spcPct val="20000"/>
            </a:spcAft>
            <a:buChar char="•"/>
          </a:pPr>
          <a:r>
            <a:rPr lang="en-US" sz="1400" kern="1200" dirty="0">
              <a:solidFill>
                <a:schemeClr val="tx2"/>
              </a:solidFill>
            </a:rPr>
            <a:t>QRS duration</a:t>
          </a:r>
        </a:p>
        <a:p>
          <a:pPr marL="114300" lvl="1" indent="-114300" algn="l" defTabSz="622300">
            <a:lnSpc>
              <a:spcPct val="90000"/>
            </a:lnSpc>
            <a:spcBef>
              <a:spcPct val="0"/>
            </a:spcBef>
            <a:spcAft>
              <a:spcPct val="20000"/>
            </a:spcAft>
            <a:buChar char="•"/>
          </a:pPr>
          <a:endParaRPr lang="en-US" sz="1400" kern="1200" dirty="0"/>
        </a:p>
      </dsp:txBody>
      <dsp:txXfrm>
        <a:off x="0" y="2697436"/>
        <a:ext cx="4903641" cy="968760"/>
      </dsp:txXfrm>
    </dsp:sp>
    <dsp:sp modelId="{0EB0A661-2BDE-224C-A468-CAF9FC628BDC}">
      <dsp:nvSpPr>
        <dsp:cNvPr id="0" name=""/>
        <dsp:cNvSpPr/>
      </dsp:nvSpPr>
      <dsp:spPr>
        <a:xfrm>
          <a:off x="0" y="3666196"/>
          <a:ext cx="4903641" cy="431730"/>
        </a:xfrm>
        <a:prstGeom prst="roundRect">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 Different Response to Therapy</a:t>
          </a:r>
        </a:p>
      </dsp:txBody>
      <dsp:txXfrm>
        <a:off x="21075" y="3687271"/>
        <a:ext cx="4861491" cy="389580"/>
      </dsp:txXfrm>
    </dsp:sp>
    <dsp:sp modelId="{3EFB75EF-43BE-7B45-B1B3-D6BEC78581A7}">
      <dsp:nvSpPr>
        <dsp:cNvPr id="0" name=""/>
        <dsp:cNvSpPr/>
      </dsp:nvSpPr>
      <dsp:spPr>
        <a:xfrm>
          <a:off x="0" y="4097926"/>
          <a:ext cx="4903641"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91"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solidFill>
                <a:schemeClr val="tx2"/>
              </a:solidFill>
            </a:rPr>
            <a:t>Studies suggest that women have greater benefit from CRT</a:t>
          </a:r>
        </a:p>
        <a:p>
          <a:pPr marL="114300" lvl="1" indent="-114300" algn="l" defTabSz="622300">
            <a:lnSpc>
              <a:spcPct val="90000"/>
            </a:lnSpc>
            <a:spcBef>
              <a:spcPct val="0"/>
            </a:spcBef>
            <a:spcAft>
              <a:spcPct val="20000"/>
            </a:spcAft>
            <a:buChar char="•"/>
          </a:pPr>
          <a:r>
            <a:rPr lang="en-US" sz="1400" kern="1200" dirty="0">
              <a:solidFill>
                <a:schemeClr val="tx2"/>
              </a:solidFill>
            </a:rPr>
            <a:t>Aspirin therapy for primary prevention of CV disease has a greater stroke vs MI risk reduction - it’s the opposite for men</a:t>
          </a:r>
        </a:p>
      </dsp:txBody>
      <dsp:txXfrm>
        <a:off x="0" y="4097926"/>
        <a:ext cx="4903641" cy="931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6C1FC-E2D3-A744-BD5E-6B1A3E7D494E}">
      <dsp:nvSpPr>
        <dsp:cNvPr id="0" name=""/>
        <dsp:cNvSpPr/>
      </dsp:nvSpPr>
      <dsp:spPr>
        <a:xfrm>
          <a:off x="3678" y="474598"/>
          <a:ext cx="2211798" cy="75739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Patient not aware or not asked to participate </a:t>
          </a:r>
        </a:p>
      </dsp:txBody>
      <dsp:txXfrm>
        <a:off x="3678" y="474598"/>
        <a:ext cx="2211798" cy="757391"/>
      </dsp:txXfrm>
    </dsp:sp>
    <dsp:sp modelId="{DF0DDA50-DF6B-4647-A3AE-7E38A2E03C08}">
      <dsp:nvSpPr>
        <dsp:cNvPr id="0" name=""/>
        <dsp:cNvSpPr/>
      </dsp:nvSpPr>
      <dsp:spPr>
        <a:xfrm>
          <a:off x="3678" y="1231989"/>
          <a:ext cx="2211798" cy="1976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2"/>
              </a:solidFill>
            </a:rPr>
            <a:t>Physicians ask women less often</a:t>
          </a:r>
        </a:p>
        <a:p>
          <a:pPr marL="114300" lvl="1" indent="-114300" algn="l" defTabSz="666750">
            <a:lnSpc>
              <a:spcPct val="90000"/>
            </a:lnSpc>
            <a:spcBef>
              <a:spcPct val="0"/>
            </a:spcBef>
            <a:spcAft>
              <a:spcPct val="15000"/>
            </a:spcAft>
            <a:buChar char="•"/>
          </a:pPr>
          <a:r>
            <a:rPr lang="en-US" sz="1500" kern="1200" dirty="0">
              <a:solidFill>
                <a:schemeClr val="tx2"/>
              </a:solidFill>
            </a:rPr>
            <a:t>Symptoms in women misdiagnosed </a:t>
          </a:r>
        </a:p>
        <a:p>
          <a:pPr marL="114300" lvl="1" indent="-114300" algn="l" defTabSz="666750">
            <a:lnSpc>
              <a:spcPct val="90000"/>
            </a:lnSpc>
            <a:spcBef>
              <a:spcPct val="0"/>
            </a:spcBef>
            <a:spcAft>
              <a:spcPct val="15000"/>
            </a:spcAft>
            <a:buChar char="•"/>
          </a:pPr>
          <a:r>
            <a:rPr lang="en-US" sz="1500" kern="1200" dirty="0">
              <a:solidFill>
                <a:schemeClr val="tx2"/>
              </a:solidFill>
            </a:rPr>
            <a:t>Women not referred to specialist / treated in a setting without access to research </a:t>
          </a:r>
        </a:p>
      </dsp:txBody>
      <dsp:txXfrm>
        <a:off x="3678" y="1231989"/>
        <a:ext cx="2211798" cy="1976400"/>
      </dsp:txXfrm>
    </dsp:sp>
    <dsp:sp modelId="{BB39CA2A-0B6B-F643-A42A-B54B844EDC10}">
      <dsp:nvSpPr>
        <dsp:cNvPr id="0" name=""/>
        <dsp:cNvSpPr/>
      </dsp:nvSpPr>
      <dsp:spPr>
        <a:xfrm>
          <a:off x="2525128" y="474598"/>
          <a:ext cx="2211798" cy="75739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Patient misunderstands potential risks and benefits </a:t>
          </a:r>
        </a:p>
      </dsp:txBody>
      <dsp:txXfrm>
        <a:off x="2525128" y="474598"/>
        <a:ext cx="2211798" cy="757391"/>
      </dsp:txXfrm>
    </dsp:sp>
    <dsp:sp modelId="{DF359B51-F86D-1B48-920D-9CA6EAF60FC7}">
      <dsp:nvSpPr>
        <dsp:cNvPr id="0" name=""/>
        <dsp:cNvSpPr/>
      </dsp:nvSpPr>
      <dsp:spPr>
        <a:xfrm>
          <a:off x="2525128" y="1231989"/>
          <a:ext cx="2211798" cy="1976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solidFill>
              <a:schemeClr val="tx2"/>
            </a:solidFill>
          </a:endParaRPr>
        </a:p>
        <a:p>
          <a:pPr marL="114300" lvl="1" indent="-114300" algn="l" defTabSz="666750">
            <a:lnSpc>
              <a:spcPct val="90000"/>
            </a:lnSpc>
            <a:spcBef>
              <a:spcPct val="0"/>
            </a:spcBef>
            <a:spcAft>
              <a:spcPct val="15000"/>
            </a:spcAft>
            <a:buChar char="•"/>
          </a:pPr>
          <a:r>
            <a:rPr lang="en-US" sz="1500" kern="1200" dirty="0">
              <a:solidFill>
                <a:schemeClr val="tx2"/>
              </a:solidFill>
            </a:rPr>
            <a:t>Poor physician communication</a:t>
          </a:r>
        </a:p>
      </dsp:txBody>
      <dsp:txXfrm>
        <a:off x="2525128" y="1231989"/>
        <a:ext cx="2211798" cy="1976400"/>
      </dsp:txXfrm>
    </dsp:sp>
    <dsp:sp modelId="{6530315A-352E-7C41-9DEB-649293822874}">
      <dsp:nvSpPr>
        <dsp:cNvPr id="0" name=""/>
        <dsp:cNvSpPr/>
      </dsp:nvSpPr>
      <dsp:spPr>
        <a:xfrm>
          <a:off x="5056000" y="493441"/>
          <a:ext cx="2211798" cy="75739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Patient initially interested but does not enroll</a:t>
          </a:r>
        </a:p>
      </dsp:txBody>
      <dsp:txXfrm>
        <a:off x="5056000" y="493441"/>
        <a:ext cx="2211798" cy="757391"/>
      </dsp:txXfrm>
    </dsp:sp>
    <dsp:sp modelId="{D320C659-6754-674B-8D14-D34EC7B64CDB}">
      <dsp:nvSpPr>
        <dsp:cNvPr id="0" name=""/>
        <dsp:cNvSpPr/>
      </dsp:nvSpPr>
      <dsp:spPr>
        <a:xfrm>
          <a:off x="5046578" y="1231989"/>
          <a:ext cx="2211798" cy="1976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solidFill>
              <a:schemeClr val="tx2"/>
            </a:solidFill>
          </a:endParaRPr>
        </a:p>
        <a:p>
          <a:pPr marL="114300" lvl="1" indent="-114300" algn="l" defTabSz="666750">
            <a:lnSpc>
              <a:spcPct val="90000"/>
            </a:lnSpc>
            <a:spcBef>
              <a:spcPct val="0"/>
            </a:spcBef>
            <a:spcAft>
              <a:spcPct val="15000"/>
            </a:spcAft>
            <a:buChar char="•"/>
          </a:pPr>
          <a:r>
            <a:rPr lang="en-US" sz="1500" kern="1200" dirty="0">
              <a:solidFill>
                <a:schemeClr val="tx2"/>
              </a:solidFill>
            </a:rPr>
            <a:t>Patient does not meet criteria or has too many comorbidities</a:t>
          </a:r>
        </a:p>
      </dsp:txBody>
      <dsp:txXfrm>
        <a:off x="5046578" y="1231989"/>
        <a:ext cx="2211798" cy="1976400"/>
      </dsp:txXfrm>
    </dsp:sp>
    <dsp:sp modelId="{7C9CD2F1-5A6B-2945-B7AE-7E32003A39AA}">
      <dsp:nvSpPr>
        <dsp:cNvPr id="0" name=""/>
        <dsp:cNvSpPr/>
      </dsp:nvSpPr>
      <dsp:spPr>
        <a:xfrm>
          <a:off x="7568028" y="474598"/>
          <a:ext cx="2211798" cy="75739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Patient cannot execute participation logistics</a:t>
          </a:r>
        </a:p>
      </dsp:txBody>
      <dsp:txXfrm>
        <a:off x="7568028" y="474598"/>
        <a:ext cx="2211798" cy="757391"/>
      </dsp:txXfrm>
    </dsp:sp>
    <dsp:sp modelId="{72D3D3BD-CF8B-E74C-81BE-2FDE4402CAD4}">
      <dsp:nvSpPr>
        <dsp:cNvPr id="0" name=""/>
        <dsp:cNvSpPr/>
      </dsp:nvSpPr>
      <dsp:spPr>
        <a:xfrm>
          <a:off x="7568028" y="1231989"/>
          <a:ext cx="2211798" cy="1976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solidFill>
              <a:schemeClr val="tx2"/>
            </a:solidFill>
          </a:endParaRPr>
        </a:p>
        <a:p>
          <a:pPr marL="114300" lvl="1" indent="-114300" algn="l" defTabSz="666750">
            <a:lnSpc>
              <a:spcPct val="90000"/>
            </a:lnSpc>
            <a:spcBef>
              <a:spcPct val="0"/>
            </a:spcBef>
            <a:spcAft>
              <a:spcPct val="15000"/>
            </a:spcAft>
            <a:buChar char="•"/>
          </a:pPr>
          <a:r>
            <a:rPr lang="en-US" sz="1500" kern="1200" dirty="0">
              <a:solidFill>
                <a:schemeClr val="tx2"/>
              </a:solidFill>
            </a:rPr>
            <a:t>Clinical efficiencies create patient burden</a:t>
          </a:r>
        </a:p>
      </dsp:txBody>
      <dsp:txXfrm>
        <a:off x="7568028" y="1231989"/>
        <a:ext cx="2211798" cy="19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846C7-1132-8048-9461-AEAEA5EE923E}">
      <dsp:nvSpPr>
        <dsp:cNvPr id="0" name=""/>
        <dsp:cNvSpPr/>
      </dsp:nvSpPr>
      <dsp:spPr>
        <a:xfrm>
          <a:off x="0" y="452669"/>
          <a:ext cx="7478083" cy="1107225"/>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382" tIns="395732" rIns="58038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solidFill>
            </a:rPr>
            <a:t>Fear of experimentation, trust and health-related concerns </a:t>
          </a:r>
        </a:p>
        <a:p>
          <a:pPr marL="171450" lvl="1" indent="-171450" algn="l" defTabSz="844550">
            <a:lnSpc>
              <a:spcPct val="90000"/>
            </a:lnSpc>
            <a:spcBef>
              <a:spcPct val="0"/>
            </a:spcBef>
            <a:spcAft>
              <a:spcPct val="15000"/>
            </a:spcAft>
            <a:buChar char="•"/>
          </a:pPr>
          <a:r>
            <a:rPr lang="en-US" sz="1900" kern="1200" dirty="0">
              <a:solidFill>
                <a:schemeClr val="tx2"/>
              </a:solidFill>
            </a:rPr>
            <a:t>Transportation and convenience issues</a:t>
          </a:r>
        </a:p>
      </dsp:txBody>
      <dsp:txXfrm>
        <a:off x="0" y="452669"/>
        <a:ext cx="7478083" cy="1107225"/>
      </dsp:txXfrm>
    </dsp:sp>
    <dsp:sp modelId="{3BB35849-7503-FF42-BE2E-7FE74474C870}">
      <dsp:nvSpPr>
        <dsp:cNvPr id="0" name=""/>
        <dsp:cNvSpPr/>
      </dsp:nvSpPr>
      <dsp:spPr>
        <a:xfrm>
          <a:off x="373904" y="172229"/>
          <a:ext cx="5234658" cy="56088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58" tIns="0" rIns="197858" bIns="0" numCol="1" spcCol="1270" anchor="ctr" anchorCtr="0">
          <a:noAutofit/>
        </a:bodyPr>
        <a:lstStyle/>
        <a:p>
          <a:pPr marL="0" lvl="0" indent="0" algn="l" defTabSz="844550">
            <a:lnSpc>
              <a:spcPct val="90000"/>
            </a:lnSpc>
            <a:spcBef>
              <a:spcPct val="0"/>
            </a:spcBef>
            <a:spcAft>
              <a:spcPct val="35000"/>
            </a:spcAft>
            <a:buNone/>
          </a:pPr>
          <a:r>
            <a:rPr lang="en-US" sz="1900" kern="1200" dirty="0"/>
            <a:t>Women are </a:t>
          </a:r>
          <a:r>
            <a:rPr lang="en-US" sz="1900" u="sng" kern="1200" dirty="0"/>
            <a:t>more likely to have trust concerns</a:t>
          </a:r>
        </a:p>
      </dsp:txBody>
      <dsp:txXfrm>
        <a:off x="401284" y="199609"/>
        <a:ext cx="5179898" cy="506120"/>
      </dsp:txXfrm>
    </dsp:sp>
    <dsp:sp modelId="{4BB33D7E-0ABD-864B-BDE3-6540973B664D}">
      <dsp:nvSpPr>
        <dsp:cNvPr id="0" name=""/>
        <dsp:cNvSpPr/>
      </dsp:nvSpPr>
      <dsp:spPr>
        <a:xfrm>
          <a:off x="0" y="1942934"/>
          <a:ext cx="7478083" cy="1436400"/>
        </a:xfrm>
        <a:prstGeom prst="rect">
          <a:avLst/>
        </a:prstGeom>
        <a:solidFill>
          <a:schemeClr val="lt1">
            <a:alpha val="90000"/>
            <a:hueOff val="0"/>
            <a:satOff val="0"/>
            <a:lumOff val="0"/>
            <a:alphaOff val="0"/>
          </a:schemeClr>
        </a:solidFill>
        <a:ln w="10795" cap="flat" cmpd="sng" algn="ctr">
          <a:solidFill>
            <a:schemeClr val="accent2">
              <a:hueOff val="-2869335"/>
              <a:satOff val="2538"/>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382" tIns="395732" rIns="58038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solidFill>
            </a:rPr>
            <a:t>Need more time and information</a:t>
          </a:r>
        </a:p>
        <a:p>
          <a:pPr marL="171450" lvl="1" indent="-171450" algn="l" defTabSz="844550">
            <a:lnSpc>
              <a:spcPct val="90000"/>
            </a:lnSpc>
            <a:spcBef>
              <a:spcPct val="0"/>
            </a:spcBef>
            <a:spcAft>
              <a:spcPct val="15000"/>
            </a:spcAft>
            <a:buChar char="•"/>
          </a:pPr>
          <a:r>
            <a:rPr lang="en-US" sz="1900" kern="1200" dirty="0">
              <a:solidFill>
                <a:schemeClr val="tx2"/>
              </a:solidFill>
            </a:rPr>
            <a:t>Decisions influenced by family/friends</a:t>
          </a:r>
        </a:p>
        <a:p>
          <a:pPr marL="171450" lvl="1" indent="-171450" algn="l" defTabSz="844550">
            <a:lnSpc>
              <a:spcPct val="90000"/>
            </a:lnSpc>
            <a:spcBef>
              <a:spcPct val="0"/>
            </a:spcBef>
            <a:spcAft>
              <a:spcPct val="15000"/>
            </a:spcAft>
            <a:buChar char="•"/>
          </a:pPr>
          <a:r>
            <a:rPr lang="en-US" sz="1900" kern="1200" dirty="0">
              <a:solidFill>
                <a:schemeClr val="tx2"/>
              </a:solidFill>
            </a:rPr>
            <a:t>Influenced by altruistic considerations</a:t>
          </a:r>
        </a:p>
      </dsp:txBody>
      <dsp:txXfrm>
        <a:off x="0" y="1942934"/>
        <a:ext cx="7478083" cy="1436400"/>
      </dsp:txXfrm>
    </dsp:sp>
    <dsp:sp modelId="{DE873AFD-E423-E84A-9F42-CD70FBB56221}">
      <dsp:nvSpPr>
        <dsp:cNvPr id="0" name=""/>
        <dsp:cNvSpPr/>
      </dsp:nvSpPr>
      <dsp:spPr>
        <a:xfrm>
          <a:off x="373904" y="1662494"/>
          <a:ext cx="5234658" cy="560880"/>
        </a:xfrm>
        <a:prstGeom prst="roundRect">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58" tIns="0" rIns="197858" bIns="0" numCol="1" spcCol="1270" anchor="ctr" anchorCtr="0">
          <a:noAutofit/>
        </a:bodyPr>
        <a:lstStyle/>
        <a:p>
          <a:pPr marL="0" lvl="0" indent="0" algn="l" defTabSz="844550">
            <a:lnSpc>
              <a:spcPct val="90000"/>
            </a:lnSpc>
            <a:spcBef>
              <a:spcPct val="0"/>
            </a:spcBef>
            <a:spcAft>
              <a:spcPct val="35000"/>
            </a:spcAft>
            <a:buNone/>
          </a:pPr>
          <a:r>
            <a:rPr lang="en-US" sz="1900" kern="1200" dirty="0"/>
            <a:t>Women likely </a:t>
          </a:r>
          <a:r>
            <a:rPr lang="en-US" sz="1900" u="sng" kern="1200" dirty="0"/>
            <a:t>make decisions differently </a:t>
          </a:r>
          <a:r>
            <a:rPr lang="en-US" sz="1900" kern="1200" dirty="0"/>
            <a:t> </a:t>
          </a:r>
        </a:p>
      </dsp:txBody>
      <dsp:txXfrm>
        <a:off x="401284" y="1689874"/>
        <a:ext cx="5179898" cy="506120"/>
      </dsp:txXfrm>
    </dsp:sp>
    <dsp:sp modelId="{AEA76D2A-CE16-684F-9267-83276F5E6F18}">
      <dsp:nvSpPr>
        <dsp:cNvPr id="0" name=""/>
        <dsp:cNvSpPr/>
      </dsp:nvSpPr>
      <dsp:spPr>
        <a:xfrm>
          <a:off x="0" y="3762374"/>
          <a:ext cx="7478083" cy="1107225"/>
        </a:xfrm>
        <a:prstGeom prst="rect">
          <a:avLst/>
        </a:prstGeom>
        <a:solidFill>
          <a:schemeClr val="lt1">
            <a:alpha val="90000"/>
            <a:hueOff val="0"/>
            <a:satOff val="0"/>
            <a:lumOff val="0"/>
            <a:alphaOff val="0"/>
          </a:schemeClr>
        </a:solidFill>
        <a:ln w="10795" cap="flat" cmpd="sng" algn="ctr">
          <a:solidFill>
            <a:schemeClr val="accent2">
              <a:hueOff val="-5738671"/>
              <a:satOff val="5077"/>
              <a:lumOff val="9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382" tIns="395732" rIns="58038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solidFill>
            </a:rPr>
            <a:t>Under stress, women take fewer risks</a:t>
          </a:r>
        </a:p>
        <a:p>
          <a:pPr marL="171450" lvl="1" indent="-171450" algn="l" defTabSz="844550">
            <a:lnSpc>
              <a:spcPct val="90000"/>
            </a:lnSpc>
            <a:spcBef>
              <a:spcPct val="0"/>
            </a:spcBef>
            <a:spcAft>
              <a:spcPct val="15000"/>
            </a:spcAft>
            <a:buChar char="•"/>
          </a:pPr>
          <a:r>
            <a:rPr lang="en-US" sz="1900" kern="1200" dirty="0">
              <a:solidFill>
                <a:schemeClr val="tx2"/>
              </a:solidFill>
            </a:rPr>
            <a:t>Women perceive a greater risk of harm from trial participation</a:t>
          </a:r>
        </a:p>
      </dsp:txBody>
      <dsp:txXfrm>
        <a:off x="0" y="3762374"/>
        <a:ext cx="7478083" cy="1107225"/>
      </dsp:txXfrm>
    </dsp:sp>
    <dsp:sp modelId="{04F8F863-DFED-444A-9A44-28122DC76E43}">
      <dsp:nvSpPr>
        <dsp:cNvPr id="0" name=""/>
        <dsp:cNvSpPr/>
      </dsp:nvSpPr>
      <dsp:spPr>
        <a:xfrm>
          <a:off x="373904" y="3481934"/>
          <a:ext cx="5234658" cy="560880"/>
        </a:xfrm>
        <a:prstGeom prst="roundRect">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58" tIns="0" rIns="197858" bIns="0" numCol="1" spcCol="1270" anchor="ctr" anchorCtr="0">
          <a:noAutofit/>
        </a:bodyPr>
        <a:lstStyle/>
        <a:p>
          <a:pPr marL="0" lvl="0" indent="0" algn="l" defTabSz="844550">
            <a:lnSpc>
              <a:spcPct val="90000"/>
            </a:lnSpc>
            <a:spcBef>
              <a:spcPct val="0"/>
            </a:spcBef>
            <a:spcAft>
              <a:spcPct val="35000"/>
            </a:spcAft>
            <a:buNone/>
          </a:pPr>
          <a:r>
            <a:rPr lang="en-US" sz="1900" kern="1200"/>
            <a:t>Sex-based </a:t>
          </a:r>
          <a:r>
            <a:rPr lang="en-US" sz="1900" u="sng" kern="1200"/>
            <a:t>differences in risk tolerance</a:t>
          </a:r>
          <a:r>
            <a:rPr lang="en-US" sz="1900" kern="1200"/>
            <a:t>  </a:t>
          </a:r>
        </a:p>
      </dsp:txBody>
      <dsp:txXfrm>
        <a:off x="401284" y="3509314"/>
        <a:ext cx="5179898"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9858-DFF3-4533-B1CB-861363166466}">
      <dsp:nvSpPr>
        <dsp:cNvPr id="0" name=""/>
        <dsp:cNvSpPr/>
      </dsp:nvSpPr>
      <dsp:spPr>
        <a:xfrm>
          <a:off x="0" y="4128"/>
          <a:ext cx="7728267" cy="7005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91462-6A87-45BF-AA57-589030E1A7BA}">
      <dsp:nvSpPr>
        <dsp:cNvPr id="0" name=""/>
        <dsp:cNvSpPr/>
      </dsp:nvSpPr>
      <dsp:spPr>
        <a:xfrm>
          <a:off x="211919" y="161754"/>
          <a:ext cx="385308" cy="38530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91E872-441F-4CC1-ACB7-26144AF40B84}">
      <dsp:nvSpPr>
        <dsp:cNvPr id="0" name=""/>
        <dsp:cNvSpPr/>
      </dsp:nvSpPr>
      <dsp:spPr>
        <a:xfrm>
          <a:off x="809148" y="4128"/>
          <a:ext cx="3477720"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3" tIns="74143" rIns="74143" bIns="741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latin typeface="Arial" panose="020B0604020202020204" pitchFamily="34" charset="0"/>
              <a:cs typeface="Arial" panose="020B0604020202020204" pitchFamily="34" charset="0"/>
            </a:rPr>
            <a:t>Misdiagnosis</a:t>
          </a:r>
        </a:p>
      </dsp:txBody>
      <dsp:txXfrm>
        <a:off x="809148" y="4128"/>
        <a:ext cx="3477720" cy="700561"/>
      </dsp:txXfrm>
    </dsp:sp>
    <dsp:sp modelId="{37BA77BA-45A2-4E3C-884E-9EFBE6D26742}">
      <dsp:nvSpPr>
        <dsp:cNvPr id="0" name=""/>
        <dsp:cNvSpPr/>
      </dsp:nvSpPr>
      <dsp:spPr>
        <a:xfrm>
          <a:off x="4286868" y="4128"/>
          <a:ext cx="3440607"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3" tIns="74143" rIns="74143" bIns="74143"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tx2"/>
              </a:solidFill>
              <a:latin typeface="Arial" panose="020B0604020202020204" pitchFamily="34" charset="0"/>
              <a:cs typeface="Arial" panose="020B0604020202020204" pitchFamily="34" charset="0"/>
            </a:rPr>
            <a:t>- Women often present with atypical symptoms</a:t>
          </a:r>
          <a:endParaRPr lang="en-US" sz="1100" kern="1200" dirty="0">
            <a:solidFill>
              <a:schemeClr val="tx2"/>
            </a:solidFill>
          </a:endParaRPr>
        </a:p>
      </dsp:txBody>
      <dsp:txXfrm>
        <a:off x="4286868" y="4128"/>
        <a:ext cx="3440607" cy="700561"/>
      </dsp:txXfrm>
    </dsp:sp>
    <dsp:sp modelId="{F6408A44-B2CB-4E4C-B80A-D48391A58EAC}">
      <dsp:nvSpPr>
        <dsp:cNvPr id="0" name=""/>
        <dsp:cNvSpPr/>
      </dsp:nvSpPr>
      <dsp:spPr>
        <a:xfrm>
          <a:off x="0" y="879829"/>
          <a:ext cx="7728267" cy="7005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97BDA3-7148-4A99-8328-1A1078E0293D}">
      <dsp:nvSpPr>
        <dsp:cNvPr id="0" name=""/>
        <dsp:cNvSpPr/>
      </dsp:nvSpPr>
      <dsp:spPr>
        <a:xfrm>
          <a:off x="211919" y="1037455"/>
          <a:ext cx="385308" cy="38530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0AEE33-64FF-44F9-B19E-EB9BF5204E2F}">
      <dsp:nvSpPr>
        <dsp:cNvPr id="0" name=""/>
        <dsp:cNvSpPr/>
      </dsp:nvSpPr>
      <dsp:spPr>
        <a:xfrm>
          <a:off x="809148" y="879829"/>
          <a:ext cx="3477720"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3" tIns="74143" rIns="74143" bIns="741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latin typeface="Arial"/>
              <a:ea typeface="+mn-ea"/>
              <a:cs typeface="+mn-cs"/>
            </a:rPr>
            <a:t>Awareness</a:t>
          </a:r>
        </a:p>
      </dsp:txBody>
      <dsp:txXfrm>
        <a:off x="809148" y="879829"/>
        <a:ext cx="3477720" cy="700561"/>
      </dsp:txXfrm>
    </dsp:sp>
    <dsp:sp modelId="{ED5F6810-FCB4-4B9E-9AB7-D3E3C8D38C77}">
      <dsp:nvSpPr>
        <dsp:cNvPr id="0" name=""/>
        <dsp:cNvSpPr/>
      </dsp:nvSpPr>
      <dsp:spPr>
        <a:xfrm>
          <a:off x="4286868" y="879829"/>
          <a:ext cx="3440607"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4143" rIns="74143" bIns="74143"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Referring providers often unfamiliar with current </a:t>
          </a:r>
          <a:br>
            <a:rPr lang="en-US" sz="1100" kern="1200" dirty="0">
              <a:solidFill>
                <a:schemeClr val="tx2"/>
              </a:solidFill>
              <a:latin typeface="Arial"/>
              <a:ea typeface="+mn-ea"/>
              <a:cs typeface="+mn-cs"/>
            </a:rPr>
          </a:br>
          <a:r>
            <a:rPr lang="en-US" sz="1100" kern="1200" dirty="0">
              <a:solidFill>
                <a:schemeClr val="tx2"/>
              </a:solidFill>
              <a:latin typeface="Arial"/>
              <a:ea typeface="+mn-ea"/>
              <a:cs typeface="+mn-cs"/>
            </a:rPr>
            <a:t>  trials</a:t>
          </a:r>
        </a:p>
      </dsp:txBody>
      <dsp:txXfrm>
        <a:off x="4286868" y="879829"/>
        <a:ext cx="3440607" cy="700561"/>
      </dsp:txXfrm>
    </dsp:sp>
    <dsp:sp modelId="{4DD2BE0D-406F-4493-8E52-ABA93DEA3495}">
      <dsp:nvSpPr>
        <dsp:cNvPr id="0" name=""/>
        <dsp:cNvSpPr/>
      </dsp:nvSpPr>
      <dsp:spPr>
        <a:xfrm>
          <a:off x="0" y="1755530"/>
          <a:ext cx="7728267" cy="7005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73ABE-6FC1-477E-8466-77938D6D9BC3}">
      <dsp:nvSpPr>
        <dsp:cNvPr id="0" name=""/>
        <dsp:cNvSpPr/>
      </dsp:nvSpPr>
      <dsp:spPr>
        <a:xfrm>
          <a:off x="211919" y="1913157"/>
          <a:ext cx="385308" cy="385308"/>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D54D47-69EA-482B-9A8C-407738A45D8B}">
      <dsp:nvSpPr>
        <dsp:cNvPr id="0" name=""/>
        <dsp:cNvSpPr/>
      </dsp:nvSpPr>
      <dsp:spPr>
        <a:xfrm>
          <a:off x="809148" y="1755530"/>
          <a:ext cx="3477720"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3" tIns="74143" rIns="74143" bIns="741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latin typeface="Arial"/>
              <a:ea typeface="+mn-ea"/>
              <a:cs typeface="+mn-cs"/>
            </a:rPr>
            <a:t>Subjective Judgments</a:t>
          </a:r>
        </a:p>
      </dsp:txBody>
      <dsp:txXfrm>
        <a:off x="809148" y="1755530"/>
        <a:ext cx="3477720" cy="700561"/>
      </dsp:txXfrm>
    </dsp:sp>
    <dsp:sp modelId="{7F9ADC46-9981-4A68-907E-34A0D195FD51}">
      <dsp:nvSpPr>
        <dsp:cNvPr id="0" name=""/>
        <dsp:cNvSpPr/>
      </dsp:nvSpPr>
      <dsp:spPr>
        <a:xfrm>
          <a:off x="4259962" y="1804878"/>
          <a:ext cx="3440607"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4143" rIns="74143" bIns="74143"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Biases to approaching certain patients:</a:t>
          </a:r>
        </a:p>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 Older</a:t>
          </a:r>
          <a:br>
            <a:rPr lang="en-US" sz="1100" kern="1200" dirty="0">
              <a:solidFill>
                <a:schemeClr val="tx2"/>
              </a:solidFill>
              <a:latin typeface="Arial"/>
              <a:ea typeface="+mn-ea"/>
              <a:cs typeface="+mn-cs"/>
            </a:rPr>
          </a:br>
          <a:r>
            <a:rPr lang="en-US" sz="1100" kern="1200" dirty="0">
              <a:solidFill>
                <a:schemeClr val="tx2"/>
              </a:solidFill>
              <a:latin typeface="Arial"/>
              <a:ea typeface="+mn-ea"/>
              <a:cs typeface="+mn-cs"/>
            </a:rPr>
            <a:t>    - Skeptical, emotional</a:t>
          </a:r>
        </a:p>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 Unlikely to comply</a:t>
          </a:r>
        </a:p>
      </dsp:txBody>
      <dsp:txXfrm>
        <a:off x="4259962" y="1804878"/>
        <a:ext cx="3440607" cy="700561"/>
      </dsp:txXfrm>
    </dsp:sp>
    <dsp:sp modelId="{97D5991A-A9E9-4AA8-B77B-A2196EA1CFEF}">
      <dsp:nvSpPr>
        <dsp:cNvPr id="0" name=""/>
        <dsp:cNvSpPr/>
      </dsp:nvSpPr>
      <dsp:spPr>
        <a:xfrm>
          <a:off x="0" y="2631232"/>
          <a:ext cx="7728267" cy="7005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CC891-D9AA-4E33-99C5-0BB202E11136}">
      <dsp:nvSpPr>
        <dsp:cNvPr id="0" name=""/>
        <dsp:cNvSpPr/>
      </dsp:nvSpPr>
      <dsp:spPr>
        <a:xfrm>
          <a:off x="211919" y="2788858"/>
          <a:ext cx="385308" cy="385308"/>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605F50-3910-45AE-8FF0-0A388FCC88EA}">
      <dsp:nvSpPr>
        <dsp:cNvPr id="0" name=""/>
        <dsp:cNvSpPr/>
      </dsp:nvSpPr>
      <dsp:spPr>
        <a:xfrm>
          <a:off x="809148" y="2631232"/>
          <a:ext cx="3477720"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3" tIns="74143" rIns="74143" bIns="741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latin typeface="Arial"/>
              <a:ea typeface="+mn-ea"/>
              <a:cs typeface="+mn-cs"/>
            </a:rPr>
            <a:t>Competitive Dynamics</a:t>
          </a:r>
        </a:p>
      </dsp:txBody>
      <dsp:txXfrm>
        <a:off x="809148" y="2631232"/>
        <a:ext cx="3477720" cy="700561"/>
      </dsp:txXfrm>
    </dsp:sp>
    <dsp:sp modelId="{A7910648-02C7-41F0-B41D-DA10CA567716}">
      <dsp:nvSpPr>
        <dsp:cNvPr id="0" name=""/>
        <dsp:cNvSpPr/>
      </dsp:nvSpPr>
      <dsp:spPr>
        <a:xfrm>
          <a:off x="4286868" y="2631232"/>
          <a:ext cx="3440607"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74143" rIns="74143" bIns="74143"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Referring providers fear losing patients to site PIs</a:t>
          </a:r>
        </a:p>
      </dsp:txBody>
      <dsp:txXfrm>
        <a:off x="4286868" y="2631232"/>
        <a:ext cx="3440607" cy="700561"/>
      </dsp:txXfrm>
    </dsp:sp>
    <dsp:sp modelId="{7FC724F4-DABE-4E48-93E3-93E666C1089A}">
      <dsp:nvSpPr>
        <dsp:cNvPr id="0" name=""/>
        <dsp:cNvSpPr/>
      </dsp:nvSpPr>
      <dsp:spPr>
        <a:xfrm>
          <a:off x="0" y="3506933"/>
          <a:ext cx="7728267" cy="7005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6922D-277A-449D-AEE4-486A5FE0EF4B}">
      <dsp:nvSpPr>
        <dsp:cNvPr id="0" name=""/>
        <dsp:cNvSpPr/>
      </dsp:nvSpPr>
      <dsp:spPr>
        <a:xfrm>
          <a:off x="211919" y="3664559"/>
          <a:ext cx="385308" cy="385308"/>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8869FB-E349-466B-B283-123803201C78}">
      <dsp:nvSpPr>
        <dsp:cNvPr id="0" name=""/>
        <dsp:cNvSpPr/>
      </dsp:nvSpPr>
      <dsp:spPr>
        <a:xfrm>
          <a:off x="809148" y="3506933"/>
          <a:ext cx="3477720"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3" tIns="74143" rIns="74143" bIns="741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latin typeface="Arial"/>
              <a:ea typeface="+mn-ea"/>
              <a:cs typeface="+mn-cs"/>
            </a:rPr>
            <a:t>Logistical Burden</a:t>
          </a:r>
        </a:p>
      </dsp:txBody>
      <dsp:txXfrm>
        <a:off x="809148" y="3506933"/>
        <a:ext cx="3477720" cy="700561"/>
      </dsp:txXfrm>
    </dsp:sp>
    <dsp:sp modelId="{521EE0B8-6755-42FB-AEE7-E4860DACA964}">
      <dsp:nvSpPr>
        <dsp:cNvPr id="0" name=""/>
        <dsp:cNvSpPr/>
      </dsp:nvSpPr>
      <dsp:spPr>
        <a:xfrm>
          <a:off x="4286868" y="3506933"/>
          <a:ext cx="3440607"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74143" rIns="36000" bIns="74143" numCol="1" spcCol="1270" anchor="ctr" anchorCtr="0">
          <a:noAutofit/>
        </a:bodyPr>
        <a:lstStyle/>
        <a:p>
          <a:pPr marL="0" lvl="0" indent="0" algn="l" defTabSz="488950">
            <a:lnSpc>
              <a:spcPct val="100000"/>
            </a:lnSpc>
            <a:spcBef>
              <a:spcPct val="0"/>
            </a:spcBef>
            <a:spcAft>
              <a:spcPct val="35000"/>
            </a:spcAft>
            <a:buNone/>
          </a:pPr>
          <a:endParaRPr lang="en-US" sz="1100" kern="1200">
            <a:solidFill>
              <a:schemeClr val="tx2"/>
            </a:solidFill>
            <a:latin typeface="Arial"/>
            <a:ea typeface="+mn-ea"/>
            <a:cs typeface="+mn-cs"/>
          </a:endParaRPr>
        </a:p>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Administrative burden is a disincentive to approach  </a:t>
          </a:r>
          <a:br>
            <a:rPr lang="en-US" sz="1100" kern="1200" dirty="0">
              <a:solidFill>
                <a:schemeClr val="tx2"/>
              </a:solidFill>
              <a:latin typeface="Arial"/>
              <a:ea typeface="+mn-ea"/>
              <a:cs typeface="+mn-cs"/>
            </a:rPr>
          </a:br>
          <a:r>
            <a:rPr lang="en-US" sz="1100" kern="1200" dirty="0">
              <a:solidFill>
                <a:schemeClr val="tx2"/>
              </a:solidFill>
              <a:latin typeface="Arial"/>
              <a:ea typeface="+mn-ea"/>
              <a:cs typeface="+mn-cs"/>
            </a:rPr>
            <a:t>  patients who will not easily enroll and comply</a:t>
          </a:r>
        </a:p>
        <a:p>
          <a:pPr marL="0" lvl="0" indent="0" algn="l" defTabSz="488950">
            <a:lnSpc>
              <a:spcPct val="100000"/>
            </a:lnSpc>
            <a:spcBef>
              <a:spcPct val="0"/>
            </a:spcBef>
            <a:spcAft>
              <a:spcPct val="35000"/>
            </a:spcAft>
            <a:buNone/>
          </a:pPr>
          <a:endParaRPr lang="en-US" sz="1100" kern="1200">
            <a:solidFill>
              <a:schemeClr val="tx2"/>
            </a:solidFill>
            <a:latin typeface="Arial"/>
            <a:ea typeface="+mn-ea"/>
            <a:cs typeface="+mn-cs"/>
          </a:endParaRPr>
        </a:p>
      </dsp:txBody>
      <dsp:txXfrm>
        <a:off x="4286868" y="3506933"/>
        <a:ext cx="3440607" cy="700561"/>
      </dsp:txXfrm>
    </dsp:sp>
    <dsp:sp modelId="{4F6D26E9-BC60-4A58-8D70-13130F317C46}">
      <dsp:nvSpPr>
        <dsp:cNvPr id="0" name=""/>
        <dsp:cNvSpPr/>
      </dsp:nvSpPr>
      <dsp:spPr>
        <a:xfrm>
          <a:off x="0" y="4382634"/>
          <a:ext cx="7728267" cy="7005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A53FC-EA3E-448D-A3FF-FD7C5FDC08BF}">
      <dsp:nvSpPr>
        <dsp:cNvPr id="0" name=""/>
        <dsp:cNvSpPr/>
      </dsp:nvSpPr>
      <dsp:spPr>
        <a:xfrm>
          <a:off x="211919" y="4540261"/>
          <a:ext cx="385308" cy="385308"/>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D83050-2587-4A4E-B71E-07D3EED61A24}">
      <dsp:nvSpPr>
        <dsp:cNvPr id="0" name=""/>
        <dsp:cNvSpPr/>
      </dsp:nvSpPr>
      <dsp:spPr>
        <a:xfrm>
          <a:off x="809148" y="4382634"/>
          <a:ext cx="3477720"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74143" rIns="36000" bIns="741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latin typeface="Arial"/>
              <a:ea typeface="+mn-ea"/>
              <a:cs typeface="+mn-cs"/>
            </a:rPr>
            <a:t>Poor Communication</a:t>
          </a:r>
        </a:p>
      </dsp:txBody>
      <dsp:txXfrm>
        <a:off x="809148" y="4382634"/>
        <a:ext cx="3477720" cy="700561"/>
      </dsp:txXfrm>
    </dsp:sp>
    <dsp:sp modelId="{13A493BD-91A3-4D5B-8DD5-F5B944FE0EE2}">
      <dsp:nvSpPr>
        <dsp:cNvPr id="0" name=""/>
        <dsp:cNvSpPr/>
      </dsp:nvSpPr>
      <dsp:spPr>
        <a:xfrm>
          <a:off x="4286868" y="4382634"/>
          <a:ext cx="3440607" cy="70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74143" rIns="36000" bIns="74143"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tx2"/>
              </a:solidFill>
              <a:latin typeface="Arial"/>
              <a:ea typeface="+mn-ea"/>
              <a:cs typeface="+mn-cs"/>
            </a:rPr>
            <a:t>- Explanations too brief with too much jargon</a:t>
          </a:r>
        </a:p>
      </dsp:txBody>
      <dsp:txXfrm>
        <a:off x="4286868" y="4382634"/>
        <a:ext cx="3440607" cy="700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8A886-C136-0F41-8F32-9B4127F60321}">
      <dsp:nvSpPr>
        <dsp:cNvPr id="0" name=""/>
        <dsp:cNvSpPr/>
      </dsp:nvSpPr>
      <dsp:spPr>
        <a:xfrm>
          <a:off x="0" y="742404"/>
          <a:ext cx="6995054" cy="1018746"/>
        </a:xfrm>
        <a:prstGeom prst="rightArrow">
          <a:avLst>
            <a:gd name="adj1" fmla="val 50000"/>
            <a:gd name="adj2" fmla="val 50000"/>
          </a:avLst>
        </a:prstGeom>
        <a:solidFill>
          <a:schemeClr val="accent1">
            <a:shade val="8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254000" bIns="161726" numCol="1" spcCol="1270" anchor="ctr" anchorCtr="0">
          <a:noAutofit/>
        </a:bodyPr>
        <a:lstStyle/>
        <a:p>
          <a:pPr marL="0" lvl="0" indent="0" algn="l" defTabSz="844550">
            <a:lnSpc>
              <a:spcPct val="90000"/>
            </a:lnSpc>
            <a:spcBef>
              <a:spcPct val="0"/>
            </a:spcBef>
            <a:spcAft>
              <a:spcPct val="35000"/>
            </a:spcAft>
            <a:buNone/>
          </a:pPr>
          <a:r>
            <a:rPr lang="en-US" sz="1900" kern="1200" dirty="0"/>
            <a:t>Awareness</a:t>
          </a:r>
        </a:p>
      </dsp:txBody>
      <dsp:txXfrm>
        <a:off x="0" y="997091"/>
        <a:ext cx="6740368" cy="509373"/>
      </dsp:txXfrm>
    </dsp:sp>
    <dsp:sp modelId="{7FDBC8A7-570E-354A-B740-70267199C319}">
      <dsp:nvSpPr>
        <dsp:cNvPr id="0" name=""/>
        <dsp:cNvSpPr/>
      </dsp:nvSpPr>
      <dsp:spPr>
        <a:xfrm>
          <a:off x="0" y="1528005"/>
          <a:ext cx="2154476" cy="196248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solidFill>
                <a:schemeClr val="tx2"/>
              </a:solidFill>
            </a:rPr>
            <a:t>  Increase awareness</a:t>
          </a:r>
          <a:br>
            <a:rPr lang="en-US" sz="1800" kern="1200" dirty="0">
              <a:solidFill>
                <a:schemeClr val="tx2"/>
              </a:solidFill>
            </a:rPr>
          </a:br>
          <a:r>
            <a:rPr lang="en-US" sz="1800" kern="1200" dirty="0">
              <a:solidFill>
                <a:schemeClr val="tx2"/>
              </a:solidFill>
            </a:rPr>
            <a:t>  of cardiac disease in  </a:t>
          </a:r>
          <a:br>
            <a:rPr lang="en-US" sz="1800" kern="1200" dirty="0">
              <a:solidFill>
                <a:schemeClr val="tx2"/>
              </a:solidFill>
            </a:rPr>
          </a:br>
          <a:r>
            <a:rPr lang="en-US" sz="1800" kern="1200" dirty="0">
              <a:solidFill>
                <a:schemeClr val="tx2"/>
              </a:solidFill>
            </a:rPr>
            <a:t>  women and for </a:t>
          </a:r>
          <a:br>
            <a:rPr lang="en-US" sz="1800" kern="1200" dirty="0">
              <a:solidFill>
                <a:schemeClr val="tx2"/>
              </a:solidFill>
            </a:rPr>
          </a:br>
          <a:r>
            <a:rPr lang="en-US" sz="1800" kern="1200" dirty="0">
              <a:solidFill>
                <a:schemeClr val="tx2"/>
              </a:solidFill>
            </a:rPr>
            <a:t>  participation </a:t>
          </a:r>
          <a:br>
            <a:rPr lang="en-US" sz="1800" kern="1200" dirty="0">
              <a:solidFill>
                <a:schemeClr val="tx2"/>
              </a:solidFill>
            </a:rPr>
          </a:br>
          <a:r>
            <a:rPr lang="en-US" sz="1800" kern="1200" dirty="0">
              <a:solidFill>
                <a:schemeClr val="tx2"/>
              </a:solidFill>
            </a:rPr>
            <a:t>  opportunities</a:t>
          </a:r>
        </a:p>
      </dsp:txBody>
      <dsp:txXfrm>
        <a:off x="0" y="1528005"/>
        <a:ext cx="2154476" cy="1962480"/>
      </dsp:txXfrm>
    </dsp:sp>
    <dsp:sp modelId="{3D1A0946-4A64-D046-B77E-D454486A4686}">
      <dsp:nvSpPr>
        <dsp:cNvPr id="0" name=""/>
        <dsp:cNvSpPr/>
      </dsp:nvSpPr>
      <dsp:spPr>
        <a:xfrm>
          <a:off x="2154476" y="1081986"/>
          <a:ext cx="4840577" cy="1018746"/>
        </a:xfrm>
        <a:prstGeom prst="rightArrow">
          <a:avLst>
            <a:gd name="adj1" fmla="val 50000"/>
            <a:gd name="adj2" fmla="val 50000"/>
          </a:avLst>
        </a:prstGeom>
        <a:solidFill>
          <a:schemeClr val="accent1">
            <a:shade val="80000"/>
            <a:hueOff val="245301"/>
            <a:satOff val="411"/>
            <a:lumOff val="14065"/>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254000" bIns="161726" numCol="1" spcCol="1270" anchor="ctr" anchorCtr="0">
          <a:noAutofit/>
        </a:bodyPr>
        <a:lstStyle/>
        <a:p>
          <a:pPr marL="0" lvl="0" indent="0" algn="l" defTabSz="844550">
            <a:lnSpc>
              <a:spcPct val="90000"/>
            </a:lnSpc>
            <a:spcBef>
              <a:spcPct val="0"/>
            </a:spcBef>
            <a:spcAft>
              <a:spcPct val="35000"/>
            </a:spcAft>
            <a:buNone/>
          </a:pPr>
          <a:r>
            <a:rPr lang="en-US" sz="1900" kern="1200" dirty="0"/>
            <a:t>Education</a:t>
          </a:r>
        </a:p>
      </dsp:txBody>
      <dsp:txXfrm>
        <a:off x="2154476" y="1336673"/>
        <a:ext cx="4585891" cy="509373"/>
      </dsp:txXfrm>
    </dsp:sp>
    <dsp:sp modelId="{4B9542AC-DC04-BE41-B42A-76EA32C7591F}">
      <dsp:nvSpPr>
        <dsp:cNvPr id="0" name=""/>
        <dsp:cNvSpPr/>
      </dsp:nvSpPr>
      <dsp:spPr>
        <a:xfrm>
          <a:off x="2154476" y="1867587"/>
          <a:ext cx="2154476" cy="196248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1">
          <a:scrgbClr r="0" g="0" b="0"/>
        </a:fillRef>
        <a:effectRef idx="3">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endParaRPr lang="en-US" sz="1700" kern="1200" dirty="0"/>
        </a:p>
        <a:p>
          <a:pPr marL="0" lvl="0" indent="0" algn="l" defTabSz="755650">
            <a:lnSpc>
              <a:spcPct val="90000"/>
            </a:lnSpc>
            <a:spcBef>
              <a:spcPct val="0"/>
            </a:spcBef>
            <a:spcAft>
              <a:spcPct val="35000"/>
            </a:spcAft>
            <a:buFont typeface="Arial" panose="020B0604020202020204" pitchFamily="34" charset="0"/>
            <a:buNone/>
          </a:pPr>
          <a:r>
            <a:rPr lang="en-US" sz="1700" kern="1200" dirty="0">
              <a:solidFill>
                <a:schemeClr val="tx2"/>
              </a:solidFill>
            </a:rPr>
            <a:t>  Reduce mis-    </a:t>
          </a:r>
          <a:br>
            <a:rPr lang="en-US" sz="1700" kern="1200" dirty="0">
              <a:solidFill>
                <a:schemeClr val="tx2"/>
              </a:solidFill>
            </a:rPr>
          </a:br>
          <a:r>
            <a:rPr lang="en-US" sz="1700" kern="1200" dirty="0">
              <a:solidFill>
                <a:schemeClr val="tx2"/>
              </a:solidFill>
            </a:rPr>
            <a:t>  perceptions about </a:t>
          </a:r>
          <a:br>
            <a:rPr lang="en-US" sz="1700" kern="1200" dirty="0">
              <a:solidFill>
                <a:schemeClr val="tx2"/>
              </a:solidFill>
            </a:rPr>
          </a:br>
          <a:r>
            <a:rPr lang="en-US" sz="1700" kern="1200" dirty="0">
              <a:solidFill>
                <a:schemeClr val="tx2"/>
              </a:solidFill>
            </a:rPr>
            <a:t>  participation risk</a:t>
          </a:r>
        </a:p>
      </dsp:txBody>
      <dsp:txXfrm>
        <a:off x="2154476" y="1867587"/>
        <a:ext cx="2154476" cy="1962480"/>
      </dsp:txXfrm>
    </dsp:sp>
    <dsp:sp modelId="{F392EEB2-11EE-834D-8794-90E1FF7038D7}">
      <dsp:nvSpPr>
        <dsp:cNvPr id="0" name=""/>
        <dsp:cNvSpPr/>
      </dsp:nvSpPr>
      <dsp:spPr>
        <a:xfrm>
          <a:off x="4308953" y="1421569"/>
          <a:ext cx="2686100" cy="1018746"/>
        </a:xfrm>
        <a:prstGeom prst="rightArrow">
          <a:avLst>
            <a:gd name="adj1" fmla="val 50000"/>
            <a:gd name="adj2" fmla="val 50000"/>
          </a:avLst>
        </a:prstGeom>
        <a:solidFill>
          <a:schemeClr val="accent1">
            <a:shade val="80000"/>
            <a:hueOff val="490602"/>
            <a:satOff val="822"/>
            <a:lumOff val="28131"/>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254000" bIns="161726" numCol="1" spcCol="1270" anchor="ctr" anchorCtr="0">
          <a:noAutofit/>
        </a:bodyPr>
        <a:lstStyle/>
        <a:p>
          <a:pPr marL="0" lvl="0" indent="0" algn="l" defTabSz="844550">
            <a:lnSpc>
              <a:spcPct val="90000"/>
            </a:lnSpc>
            <a:spcBef>
              <a:spcPct val="0"/>
            </a:spcBef>
            <a:spcAft>
              <a:spcPct val="35000"/>
            </a:spcAft>
            <a:buNone/>
          </a:pPr>
          <a:r>
            <a:rPr lang="en-US" sz="1900" kern="1200" dirty="0"/>
            <a:t>Focused Trial Design</a:t>
          </a:r>
        </a:p>
      </dsp:txBody>
      <dsp:txXfrm>
        <a:off x="4308953" y="1676256"/>
        <a:ext cx="2431414" cy="509373"/>
      </dsp:txXfrm>
    </dsp:sp>
    <dsp:sp modelId="{0028AD45-D474-0743-A63F-D3B5755C7848}">
      <dsp:nvSpPr>
        <dsp:cNvPr id="0" name=""/>
        <dsp:cNvSpPr/>
      </dsp:nvSpPr>
      <dsp:spPr>
        <a:xfrm>
          <a:off x="4308953" y="2207169"/>
          <a:ext cx="2154476" cy="193375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solidFill>
                <a:schemeClr val="tx2"/>
              </a:solidFill>
            </a:rPr>
            <a:t>  </a:t>
          </a:r>
          <a:r>
            <a:rPr lang="en-US" sz="1700" kern="1200" dirty="0">
              <a:solidFill>
                <a:schemeClr val="tx2"/>
              </a:solidFill>
            </a:rPr>
            <a:t>Examine trial   </a:t>
          </a:r>
          <a:br>
            <a:rPr lang="en-US" sz="1700" kern="1200" dirty="0">
              <a:solidFill>
                <a:schemeClr val="tx2"/>
              </a:solidFill>
            </a:rPr>
          </a:br>
          <a:r>
            <a:rPr lang="en-US" sz="1700" kern="1200" dirty="0">
              <a:solidFill>
                <a:schemeClr val="tx2"/>
              </a:solidFill>
            </a:rPr>
            <a:t>  protocols to increase </a:t>
          </a:r>
          <a:br>
            <a:rPr lang="en-US" sz="1700" kern="1200" dirty="0">
              <a:solidFill>
                <a:schemeClr val="tx2"/>
              </a:solidFill>
            </a:rPr>
          </a:br>
          <a:r>
            <a:rPr lang="en-US" sz="1700" kern="1200" dirty="0">
              <a:solidFill>
                <a:schemeClr val="tx2"/>
              </a:solidFill>
            </a:rPr>
            <a:t>  the number of    </a:t>
          </a:r>
          <a:br>
            <a:rPr lang="en-US" sz="1700" kern="1200" dirty="0">
              <a:solidFill>
                <a:schemeClr val="tx2"/>
              </a:solidFill>
            </a:rPr>
          </a:br>
          <a:r>
            <a:rPr lang="en-US" sz="1700" kern="1200" dirty="0">
              <a:solidFill>
                <a:schemeClr val="tx2"/>
              </a:solidFill>
            </a:rPr>
            <a:t>  women who qualify</a:t>
          </a:r>
        </a:p>
      </dsp:txBody>
      <dsp:txXfrm>
        <a:off x="4308953" y="2207169"/>
        <a:ext cx="2154476" cy="19337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739E4-867E-8E40-B4FA-4C3065BABA1A}"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81438-F12A-F64E-918A-476374E38306}" type="slidenum">
              <a:rPr lang="en-US" smtClean="0"/>
              <a:t>‹#›</a:t>
            </a:fld>
            <a:endParaRPr lang="en-US"/>
          </a:p>
        </p:txBody>
      </p:sp>
    </p:spTree>
    <p:extLst>
      <p:ext uri="{BB962C8B-B14F-4D97-AF65-F5344CB8AC3E}">
        <p14:creationId xmlns:p14="http://schemas.microsoft.com/office/powerpoint/2010/main" val="382081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dvamed.org/advamed-women-cardio-campaig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AdvaMed members, in collaboration with a group of leading women cardiologists, have launched a public awareness campaign to encourage recruitment, enrollment and retention of women in cardiovascular device trials.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created a “campaign playbook” – in other words— a collection of resources, which can be branded, distributed and used by any clinical or health care society or association, patient or consumer group, or company –to raise awareness about the need for more women to enroll in cardiovascular clinical trials.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materials are free and intended for anyone’s use. </a:t>
            </a:r>
            <a:r>
              <a:rPr lang="en-US" dirty="0"/>
              <a:t>All campaign materials are available for download on </a:t>
            </a:r>
            <a:r>
              <a:rPr lang="en-US" dirty="0" err="1"/>
              <a:t>AdvaMed’s</a:t>
            </a:r>
            <a:r>
              <a:rPr lang="en-US" dirty="0"/>
              <a:t> website </a:t>
            </a:r>
            <a:r>
              <a:rPr lang="en-US" dirty="0">
                <a:hlinkClick r:id="rId3"/>
              </a:rPr>
              <a:t>https://www.advamed.org/advamed-women-cardio-campaign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I’ll run through some of the materials available on these next couple slides.</a:t>
            </a:r>
            <a:endParaRPr lang="en-US" dirty="0"/>
          </a:p>
        </p:txBody>
      </p:sp>
      <p:sp>
        <p:nvSpPr>
          <p:cNvPr id="4" name="Slide Number Placeholder 3"/>
          <p:cNvSpPr>
            <a:spLocks noGrp="1"/>
          </p:cNvSpPr>
          <p:nvPr>
            <p:ph type="sldNum" sz="quarter" idx="5"/>
          </p:nvPr>
        </p:nvSpPr>
        <p:spPr/>
        <p:txBody>
          <a:bodyPr/>
          <a:lstStyle/>
          <a:p>
            <a:fld id="{FEFCB984-E98E-4FD5-9444-F27E1666A8DD}" type="slidenum">
              <a:rPr lang="en-US" smtClean="0"/>
              <a:t>7</a:t>
            </a:fld>
            <a:endParaRPr lang="en-US"/>
          </a:p>
        </p:txBody>
      </p:sp>
    </p:spTree>
    <p:extLst>
      <p:ext uri="{BB962C8B-B14F-4D97-AF65-F5344CB8AC3E}">
        <p14:creationId xmlns:p14="http://schemas.microsoft.com/office/powerpoint/2010/main" val="71481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also created some digital ads, which can be placed on web pages and linked to the infographic or any webpage with more information about women in cardiovascular trials. </a:t>
            </a:r>
          </a:p>
        </p:txBody>
      </p:sp>
      <p:sp>
        <p:nvSpPr>
          <p:cNvPr id="4" name="Slide Number Placeholder 3"/>
          <p:cNvSpPr>
            <a:spLocks noGrp="1"/>
          </p:cNvSpPr>
          <p:nvPr>
            <p:ph type="sldNum" sz="quarter" idx="5"/>
          </p:nvPr>
        </p:nvSpPr>
        <p:spPr/>
        <p:txBody>
          <a:bodyPr/>
          <a:lstStyle/>
          <a:p>
            <a:fld id="{FEFCB984-E98E-4FD5-9444-F27E1666A8DD}" type="slidenum">
              <a:rPr lang="en-US" smtClean="0"/>
              <a:t>21</a:t>
            </a:fld>
            <a:endParaRPr lang="en-US"/>
          </a:p>
        </p:txBody>
      </p:sp>
    </p:spTree>
    <p:extLst>
      <p:ext uri="{BB962C8B-B14F-4D97-AF65-F5344CB8AC3E}">
        <p14:creationId xmlns:p14="http://schemas.microsoft.com/office/powerpoint/2010/main" val="177337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70600"/>
            <a:ext cx="12192000" cy="78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6192991"/>
            <a:ext cx="2154592" cy="573187"/>
          </a:xfrm>
          <a:prstGeom prst="rect">
            <a:avLst/>
          </a:prstGeom>
        </p:spPr>
      </p:pic>
      <p:sp>
        <p:nvSpPr>
          <p:cNvPr id="4" name="Slide Number Placeholder 1">
            <a:extLst>
              <a:ext uri="{FF2B5EF4-FFF2-40B4-BE49-F238E27FC236}">
                <a16:creationId xmlns:a16="http://schemas.microsoft.com/office/drawing/2014/main" id="{0297BA10-02D3-4B84-8264-02F807DBEFD6}"/>
              </a:ext>
            </a:extLst>
          </p:cNvPr>
          <p:cNvSpPr>
            <a:spLocks noGrp="1"/>
          </p:cNvSpPr>
          <p:nvPr>
            <p:ph type="sldNum" sz="quarter" idx="4"/>
          </p:nvPr>
        </p:nvSpPr>
        <p:spPr>
          <a:xfrm>
            <a:off x="9144000" y="6274007"/>
            <a:ext cx="2743200" cy="366183"/>
          </a:xfrm>
          <a:prstGeom prst="rect">
            <a:avLst/>
          </a:prstGeom>
        </p:spPr>
        <p:txBody>
          <a:bodyPr vert="horz" lIns="91440" tIns="45720" rIns="91440" bIns="45720" rtlCol="0" anchor="ctr"/>
          <a:lstStyle>
            <a:lvl1pPr algn="r">
              <a:defRPr sz="1600">
                <a:solidFill>
                  <a:srgbClr val="FFFFFF"/>
                </a:solidFill>
              </a:defRPr>
            </a:lvl1pPr>
          </a:lstStyle>
          <a:p>
            <a:fld id="{4CB7F244-E620-49CE-BFB6-173A049788C1}" type="slidenum">
              <a:rPr lang="en-US" smtClean="0"/>
              <a:pPr/>
              <a:t>‹#›</a:t>
            </a:fld>
            <a:endParaRPr lang="en-US" dirty="0"/>
          </a:p>
        </p:txBody>
      </p:sp>
    </p:spTree>
    <p:extLst>
      <p:ext uri="{BB962C8B-B14F-4D97-AF65-F5344CB8AC3E}">
        <p14:creationId xmlns:p14="http://schemas.microsoft.com/office/powerpoint/2010/main" val="205149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7.jpe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6.jpeg"/><Relationship Id="rId2" Type="http://schemas.openxmlformats.org/officeDocument/2006/relationships/diagramData" Target="../diagrams/data9.xml"/><Relationship Id="rId16" Type="http://schemas.openxmlformats.org/officeDocument/2006/relationships/image" Target="../media/image30.jpeg"/><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image" Target="../media/image29.jpeg"/><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31.jpg"/><Relationship Id="rId7" Type="http://schemas.openxmlformats.org/officeDocument/2006/relationships/diagramLayout" Target="../diagrams/layout1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8.xml"/><Relationship Id="rId5" Type="http://schemas.openxmlformats.org/officeDocument/2006/relationships/image" Target="../media/image33.jpg"/><Relationship Id="rId10" Type="http://schemas.microsoft.com/office/2007/relationships/diagramDrawing" Target="../diagrams/drawing18.xml"/><Relationship Id="rId4" Type="http://schemas.openxmlformats.org/officeDocument/2006/relationships/image" Target="../media/image32.jpg"/><Relationship Id="rId9" Type="http://schemas.openxmlformats.org/officeDocument/2006/relationships/diagramColors" Target="../diagrams/colors1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diagramLayout" Target="../diagrams/layout19.xml"/><Relationship Id="rId7" Type="http://schemas.openxmlformats.org/officeDocument/2006/relationships/image" Target="../media/image36.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diagramData" Target="../diagrams/data19.xml"/><Relationship Id="rId16" Type="http://schemas.openxmlformats.org/officeDocument/2006/relationships/image" Target="../media/image43.svg"/><Relationship Id="rId1" Type="http://schemas.openxmlformats.org/officeDocument/2006/relationships/slideLayout" Target="../slideLayouts/slideLayout7.xml"/><Relationship Id="rId6" Type="http://schemas.microsoft.com/office/2007/relationships/diagramDrawing" Target="../diagrams/drawing19.xml"/><Relationship Id="rId11" Type="http://schemas.openxmlformats.org/officeDocument/2006/relationships/image" Target="../media/image38.png"/><Relationship Id="rId5" Type="http://schemas.openxmlformats.org/officeDocument/2006/relationships/diagramColors" Target="../diagrams/colors19.xml"/><Relationship Id="rId15" Type="http://schemas.openxmlformats.org/officeDocument/2006/relationships/image" Target="../media/image42.png"/><Relationship Id="rId10" Type="http://schemas.openxmlformats.org/officeDocument/2006/relationships/image" Target="../media/image16.svg"/><Relationship Id="rId4" Type="http://schemas.openxmlformats.org/officeDocument/2006/relationships/diagramQuickStyle" Target="../diagrams/quickStyle19.xml"/><Relationship Id="rId9" Type="http://schemas.openxmlformats.org/officeDocument/2006/relationships/image" Target="../media/image15.png"/><Relationship Id="rId14" Type="http://schemas.openxmlformats.org/officeDocument/2006/relationships/image" Target="../media/image41.sv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BDEFC314-6893-7B4E-8719-9B651648B132}"/>
              </a:ext>
            </a:extLst>
          </p:cNvPr>
          <p:cNvSpPr>
            <a:spLocks noGrp="1"/>
          </p:cNvSpPr>
          <p:nvPr>
            <p:ph type="subTitle" idx="1"/>
          </p:nvPr>
        </p:nvSpPr>
        <p:spPr>
          <a:xfrm>
            <a:off x="5054083" y="4670246"/>
            <a:ext cx="6661667" cy="1159054"/>
          </a:xfrm>
        </p:spPr>
        <p:txBody>
          <a:bodyPr anchor="ctr">
            <a:noAutofit/>
          </a:bodyPr>
          <a:lstStyle/>
          <a:p>
            <a:pPr algn="ctr"/>
            <a:r>
              <a:rPr lang="en-US" sz="2400" b="1" dirty="0">
                <a:solidFill>
                  <a:schemeClr val="bg1">
                    <a:lumMod val="95000"/>
                  </a:schemeClr>
                </a:solidFill>
              </a:rPr>
              <a:t>Promoting equitable enrollment in clinical trials to improve cardiovascular health in women</a:t>
            </a:r>
          </a:p>
        </p:txBody>
      </p:sp>
      <p:sp>
        <p:nvSpPr>
          <p:cNvPr id="14" name="Rectangle 13">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Heart Lock">
            <a:extLst>
              <a:ext uri="{FF2B5EF4-FFF2-40B4-BE49-F238E27FC236}">
                <a16:creationId xmlns:a16="http://schemas.microsoft.com/office/drawing/2014/main" id="{A98761BA-54AA-4A52-B720-37A190E8C7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pic>
        <p:nvPicPr>
          <p:cNvPr id="8" name="Picture 7">
            <a:extLst>
              <a:ext uri="{FF2B5EF4-FFF2-40B4-BE49-F238E27FC236}">
                <a16:creationId xmlns:a16="http://schemas.microsoft.com/office/drawing/2014/main" id="{5F5E8636-6F73-BC48-80C0-3FC469E4BA9D}"/>
              </a:ext>
            </a:extLst>
          </p:cNvPr>
          <p:cNvPicPr>
            <a:picLocks noChangeAspect="1"/>
          </p:cNvPicPr>
          <p:nvPr/>
        </p:nvPicPr>
        <p:blipFill>
          <a:blip r:embed="rId4"/>
          <a:stretch>
            <a:fillRect/>
          </a:stretch>
        </p:blipFill>
        <p:spPr>
          <a:xfrm>
            <a:off x="5007081" y="1500465"/>
            <a:ext cx="6816894" cy="2701969"/>
          </a:xfrm>
          <a:prstGeom prst="rect">
            <a:avLst/>
          </a:prstGeom>
        </p:spPr>
      </p:pic>
    </p:spTree>
    <p:extLst>
      <p:ext uri="{BB962C8B-B14F-4D97-AF65-F5344CB8AC3E}">
        <p14:creationId xmlns:p14="http://schemas.microsoft.com/office/powerpoint/2010/main" val="425407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a:extLst>
              <a:ext uri="{FF2B5EF4-FFF2-40B4-BE49-F238E27FC236}">
                <a16:creationId xmlns:a16="http://schemas.microsoft.com/office/drawing/2014/main" id="{DAFF055E-5783-4237-9CF3-DD5748C107A3}"/>
              </a:ext>
            </a:extLst>
          </p:cNvPr>
          <p:cNvSpPr txBox="1">
            <a:spLocks/>
          </p:cNvSpPr>
          <p:nvPr/>
        </p:nvSpPr>
        <p:spPr>
          <a:xfrm>
            <a:off x="129581" y="1861903"/>
            <a:ext cx="4453970" cy="1963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spc="-100" dirty="0">
                <a:solidFill>
                  <a:srgbClr val="FFFFFF"/>
                </a:solidFill>
              </a:rPr>
              <a:t>Numerous initiatives already exist</a:t>
            </a:r>
          </a:p>
        </p:txBody>
      </p:sp>
      <p:sp>
        <p:nvSpPr>
          <p:cNvPr id="25" name="Rectangle 24">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Shot 2019-11-11 at 1.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608" y="1423198"/>
            <a:ext cx="3054096" cy="1862998"/>
          </a:xfrm>
          <a:prstGeom prst="rect">
            <a:avLst/>
          </a:prstGeom>
        </p:spPr>
      </p:pic>
      <p:sp>
        <p:nvSpPr>
          <p:cNvPr id="27" name="Rectangle 26">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DEA40E-A1A6-474E-BE3B-A06C929EB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4115150"/>
            <a:ext cx="3379859"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Shot 2019-11-11 at 12.5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348" y="4299858"/>
            <a:ext cx="2887827" cy="1624402"/>
          </a:xfrm>
          <a:prstGeom prst="rect">
            <a:avLst/>
          </a:prstGeom>
        </p:spPr>
      </p:pic>
      <p:sp>
        <p:nvSpPr>
          <p:cNvPr id="31" name="Rectangle 30">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 Shot 2019-11-11 at 1.23.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387" y="3276980"/>
            <a:ext cx="2523744" cy="2258750"/>
          </a:xfrm>
          <a:prstGeom prst="rect">
            <a:avLst/>
          </a:prstGeom>
        </p:spPr>
      </p:pic>
      <p:sp>
        <p:nvSpPr>
          <p:cNvPr id="33" name="Rectangle 32">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5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516" y="4212709"/>
            <a:ext cx="10764932"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9D232B2-A45B-4226-A14A-D6A47B910CE9}"/>
              </a:ext>
            </a:extLst>
          </p:cNvPr>
          <p:cNvSpPr txBox="1">
            <a:spLocks/>
          </p:cNvSpPr>
          <p:nvPr/>
        </p:nvSpPr>
        <p:spPr>
          <a:xfrm>
            <a:off x="1372037" y="4386057"/>
            <a:ext cx="9749889" cy="1527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spc="-60" dirty="0">
                <a:solidFill>
                  <a:srgbClr val="FFFFFF"/>
                </a:solidFill>
              </a:rPr>
              <a:t>No improvement over time in </a:t>
            </a:r>
            <a:r>
              <a:rPr lang="en-US" sz="3000" spc="-60" dirty="0">
                <a:solidFill>
                  <a:srgbClr val="FFFFFF"/>
                </a:solidFill>
              </a:rPr>
              <a:t>enrollment</a:t>
            </a:r>
            <a:r>
              <a:rPr lang="en-US" sz="2800" spc="-60" dirty="0">
                <a:solidFill>
                  <a:srgbClr val="FFFFFF"/>
                </a:solidFill>
              </a:rPr>
              <a:t> in CV device trials</a:t>
            </a:r>
          </a:p>
        </p:txBody>
      </p:sp>
      <p:sp>
        <p:nvSpPr>
          <p:cNvPr id="25" name="Rectangle 2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2"/>
          <p:cNvSpPr txBox="1">
            <a:spLocks/>
          </p:cNvSpPr>
          <p:nvPr/>
        </p:nvSpPr>
        <p:spPr>
          <a:xfrm>
            <a:off x="8700465" y="1813756"/>
            <a:ext cx="3338755" cy="18029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Clr>
                <a:schemeClr val="accent1"/>
              </a:buClr>
              <a:buNone/>
            </a:pPr>
            <a:r>
              <a:rPr lang="en-US" sz="1800" dirty="0">
                <a:solidFill>
                  <a:schemeClr val="tx2"/>
                </a:solidFill>
              </a:rPr>
              <a:t>In a review of women enrolled in 78 pre-market approval FDA applications for high-risk CV devices between 2000-2007:</a:t>
            </a:r>
          </a:p>
          <a:p>
            <a:pPr marL="45720" indent="0">
              <a:buClr>
                <a:schemeClr val="accent1"/>
              </a:buClr>
              <a:buNone/>
            </a:pPr>
            <a:endParaRPr lang="en-US" sz="800" dirty="0">
              <a:solidFill>
                <a:schemeClr val="tx2"/>
              </a:solidFill>
            </a:endParaRPr>
          </a:p>
          <a:p>
            <a:pPr marL="331470" indent="-285750">
              <a:buClr>
                <a:schemeClr val="accent1"/>
              </a:buClr>
              <a:buFont typeface="Wingdings" pitchFamily="2" charset="2"/>
              <a:buChar char="Ø"/>
            </a:pPr>
            <a:r>
              <a:rPr lang="en-US" sz="1800" dirty="0">
                <a:solidFill>
                  <a:schemeClr val="tx2"/>
                </a:solidFill>
              </a:rPr>
              <a:t>There’s a major lack of sex-specific safety and effectiveness data</a:t>
            </a:r>
          </a:p>
        </p:txBody>
      </p:sp>
      <p:sp>
        <p:nvSpPr>
          <p:cNvPr id="4" name="Rectangle 3"/>
          <p:cNvSpPr/>
          <p:nvPr/>
        </p:nvSpPr>
        <p:spPr>
          <a:xfrm>
            <a:off x="4207" y="-5929"/>
            <a:ext cx="12192000" cy="127000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2782" y="6164297"/>
            <a:ext cx="2895600" cy="630942"/>
          </a:xfrm>
          <a:prstGeom prst="rect">
            <a:avLst/>
          </a:prstGeom>
          <a:noFill/>
        </p:spPr>
        <p:txBody>
          <a:bodyPr wrap="square" rtlCol="0">
            <a:spAutoFit/>
          </a:bodyPr>
          <a:lstStyle/>
          <a:p>
            <a:pPr>
              <a:spcAft>
                <a:spcPts val="600"/>
              </a:spcAft>
            </a:pPr>
            <a:r>
              <a:rPr lang="en-US" sz="700" dirty="0">
                <a:solidFill>
                  <a:schemeClr val="tx2"/>
                </a:solidFill>
              </a:rPr>
              <a:t>Dhruva S, et al. Circ Cardiovasc Qual Outcomes. 2011;4:165-171.  </a:t>
            </a:r>
            <a:br>
              <a:rPr lang="en-US" sz="700" dirty="0">
                <a:solidFill>
                  <a:schemeClr val="tx2"/>
                </a:solidFill>
              </a:rPr>
            </a:br>
            <a:r>
              <a:rPr lang="en-US" sz="700" dirty="0" err="1">
                <a:solidFill>
                  <a:schemeClr val="tx2"/>
                </a:solidFill>
              </a:rPr>
              <a:t>Zusterzeel</a:t>
            </a:r>
            <a:r>
              <a:rPr lang="en-US" sz="700" dirty="0">
                <a:solidFill>
                  <a:schemeClr val="tx2"/>
                </a:solidFill>
              </a:rPr>
              <a:t> R, et al. JAMA Internal Medicine. 2014;174(8):1340-48.   </a:t>
            </a:r>
            <a:br>
              <a:rPr lang="en-US" sz="700" dirty="0">
                <a:solidFill>
                  <a:schemeClr val="tx2"/>
                </a:solidFill>
              </a:rPr>
            </a:br>
            <a:r>
              <a:rPr lang="en-US" sz="700" dirty="0">
                <a:solidFill>
                  <a:schemeClr val="tx2"/>
                </a:solidFill>
              </a:rPr>
              <a:t>Park S, et al.  </a:t>
            </a:r>
            <a:r>
              <a:rPr lang="en-US" sz="700" dirty="0" err="1">
                <a:solidFill>
                  <a:schemeClr val="tx2"/>
                </a:solidFill>
              </a:rPr>
              <a:t>Circ</a:t>
            </a:r>
            <a:r>
              <a:rPr lang="en-US" sz="700" dirty="0">
                <a:solidFill>
                  <a:schemeClr val="tx2"/>
                </a:solidFill>
              </a:rPr>
              <a:t> Heart Failure. 2012; 5:241-48.  </a:t>
            </a:r>
            <a:br>
              <a:rPr lang="en-US" sz="700" dirty="0">
                <a:solidFill>
                  <a:schemeClr val="tx2"/>
                </a:solidFill>
              </a:rPr>
            </a:br>
            <a:r>
              <a:rPr lang="en-US" sz="700" dirty="0">
                <a:solidFill>
                  <a:schemeClr val="tx2"/>
                </a:solidFill>
              </a:rPr>
              <a:t>Holmes D, et al. JACC. 201464:1-12. </a:t>
            </a:r>
            <a:br>
              <a:rPr lang="en-US" sz="700" dirty="0">
                <a:solidFill>
                  <a:schemeClr val="tx2"/>
                </a:solidFill>
              </a:rPr>
            </a:br>
            <a:r>
              <a:rPr lang="en-US" sz="700" dirty="0">
                <a:solidFill>
                  <a:schemeClr val="tx2"/>
                </a:solidFill>
              </a:rPr>
              <a:t>Park SJ, et al. NEJM. 2015;372:1204-1212.</a:t>
            </a:r>
          </a:p>
        </p:txBody>
      </p:sp>
      <p:graphicFrame>
        <p:nvGraphicFramePr>
          <p:cNvPr id="13" name="Chart 12">
            <a:extLst>
              <a:ext uri="{FF2B5EF4-FFF2-40B4-BE49-F238E27FC236}">
                <a16:creationId xmlns:a16="http://schemas.microsoft.com/office/drawing/2014/main" id="{4BD476E2-297D-EA41-B67A-754958AB6617}"/>
              </a:ext>
            </a:extLst>
          </p:cNvPr>
          <p:cNvGraphicFramePr>
            <a:graphicFrameLocks/>
          </p:cNvGraphicFramePr>
          <p:nvPr>
            <p:extLst>
              <p:ext uri="{D42A27DB-BD31-4B8C-83A1-F6EECF244321}">
                <p14:modId xmlns:p14="http://schemas.microsoft.com/office/powerpoint/2010/main" val="180281463"/>
              </p:ext>
            </p:extLst>
          </p:nvPr>
        </p:nvGraphicFramePr>
        <p:xfrm>
          <a:off x="644993" y="300553"/>
          <a:ext cx="7794527" cy="3706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55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0ECBC5-AEA6-BE4C-B1AD-F10445E2B670}"/>
              </a:ext>
            </a:extLst>
          </p:cNvPr>
          <p:cNvSpPr>
            <a:spLocks noGrp="1"/>
          </p:cNvSpPr>
          <p:nvPr>
            <p:ph type="title"/>
          </p:nvPr>
        </p:nvSpPr>
        <p:spPr>
          <a:xfrm>
            <a:off x="573536" y="3774534"/>
            <a:ext cx="11044926" cy="1326227"/>
          </a:xfrm>
        </p:spPr>
        <p:txBody>
          <a:bodyPr vert="horz" lIns="91440" tIns="45720" rIns="91440" bIns="45720" rtlCol="0" anchor="b">
            <a:normAutofit fontScale="90000"/>
          </a:bodyPr>
          <a:lstStyle/>
          <a:p>
            <a:r>
              <a:rPr lang="en-US" sz="4200" dirty="0">
                <a:solidFill>
                  <a:srgbClr val="FFFFFF"/>
                </a:solidFill>
                <a:latin typeface="Arial" panose="020B0604020202020204" pitchFamily="34" charset="0"/>
                <a:cs typeface="Arial" panose="020B0604020202020204" pitchFamily="34" charset="0"/>
              </a:rPr>
              <a:t>2. </a:t>
            </a:r>
            <a:r>
              <a:rPr lang="en-US" sz="4800" dirty="0">
                <a:solidFill>
                  <a:srgbClr val="FFFFFF"/>
                </a:solidFill>
              </a:rPr>
              <a:t>Barriers for Women to Enroll in Clinical Trials</a:t>
            </a:r>
          </a:p>
        </p:txBody>
      </p:sp>
      <p:pic>
        <p:nvPicPr>
          <p:cNvPr id="13" name="Picture 12">
            <a:extLst>
              <a:ext uri="{FF2B5EF4-FFF2-40B4-BE49-F238E27FC236}">
                <a16:creationId xmlns:a16="http://schemas.microsoft.com/office/drawing/2014/main" id="{CFF7540E-70EC-034A-9016-B3C1CCEBFA6E}"/>
              </a:ext>
            </a:extLst>
          </p:cNvPr>
          <p:cNvPicPr>
            <a:picLocks noChangeAspect="1"/>
          </p:cNvPicPr>
          <p:nvPr/>
        </p:nvPicPr>
        <p:blipFill>
          <a:blip r:embed="rId2"/>
          <a:stretch>
            <a:fillRect/>
          </a:stretch>
        </p:blipFill>
        <p:spPr>
          <a:xfrm>
            <a:off x="3061052" y="606649"/>
            <a:ext cx="6069896" cy="2405886"/>
          </a:xfrm>
          <a:prstGeom prst="rect">
            <a:avLst/>
          </a:prstGeom>
        </p:spPr>
      </p:pic>
    </p:spTree>
    <p:extLst>
      <p:ext uri="{BB962C8B-B14F-4D97-AF65-F5344CB8AC3E}">
        <p14:creationId xmlns:p14="http://schemas.microsoft.com/office/powerpoint/2010/main" val="196866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088"/>
            <a:ext cx="12192000" cy="127000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7216AEF-4CC7-4A93-A6E4-BA059D528738}"/>
              </a:ext>
            </a:extLst>
          </p:cNvPr>
          <p:cNvSpPr txBox="1">
            <a:spLocks/>
          </p:cNvSpPr>
          <p:nvPr/>
        </p:nvSpPr>
        <p:spPr>
          <a:xfrm>
            <a:off x="317499" y="242527"/>
            <a:ext cx="11557002" cy="6376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solidFill>
                  <a:srgbClr val="FFFFFF"/>
                </a:solidFill>
              </a:rPr>
              <a:t>Both patient and provider factors create barriers along the patient pathway that   </a:t>
            </a:r>
            <a:br>
              <a:rPr lang="en-US" sz="2600" dirty="0">
                <a:solidFill>
                  <a:srgbClr val="FFFFFF"/>
                </a:solidFill>
              </a:rPr>
            </a:br>
            <a:r>
              <a:rPr lang="en-US" sz="2600" dirty="0">
                <a:solidFill>
                  <a:srgbClr val="FFFFFF"/>
                </a:solidFill>
              </a:rPr>
              <a:t>   drive a lack of participation in CV trials</a:t>
            </a:r>
          </a:p>
        </p:txBody>
      </p:sp>
      <p:graphicFrame>
        <p:nvGraphicFramePr>
          <p:cNvPr id="11" name="Diagram 10">
            <a:extLst>
              <a:ext uri="{FF2B5EF4-FFF2-40B4-BE49-F238E27FC236}">
                <a16:creationId xmlns:a16="http://schemas.microsoft.com/office/drawing/2014/main" id="{70BB95AC-D5C8-5143-8C5F-E84E7D501553}"/>
              </a:ext>
            </a:extLst>
          </p:cNvPr>
          <p:cNvGraphicFramePr/>
          <p:nvPr>
            <p:extLst>
              <p:ext uri="{D42A27DB-BD31-4B8C-83A1-F6EECF244321}">
                <p14:modId xmlns:p14="http://schemas.microsoft.com/office/powerpoint/2010/main" val="2549874204"/>
              </p:ext>
            </p:extLst>
          </p:nvPr>
        </p:nvGraphicFramePr>
        <p:xfrm>
          <a:off x="6386750" y="1537397"/>
          <a:ext cx="2454340"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a:extLst>
              <a:ext uri="{FF2B5EF4-FFF2-40B4-BE49-F238E27FC236}">
                <a16:creationId xmlns:a16="http://schemas.microsoft.com/office/drawing/2014/main" id="{FAC3DC46-4FC5-FE43-9A8F-323DA50E6038}"/>
              </a:ext>
            </a:extLst>
          </p:cNvPr>
          <p:cNvGraphicFramePr/>
          <p:nvPr>
            <p:extLst>
              <p:ext uri="{D42A27DB-BD31-4B8C-83A1-F6EECF244321}">
                <p14:modId xmlns:p14="http://schemas.microsoft.com/office/powerpoint/2010/main" val="1363051738"/>
              </p:ext>
            </p:extLst>
          </p:nvPr>
        </p:nvGraphicFramePr>
        <p:xfrm>
          <a:off x="9252032" y="2504746"/>
          <a:ext cx="2540874"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CBE30E0F-B10F-DF43-9E31-BEBE177AABA2}"/>
              </a:ext>
            </a:extLst>
          </p:cNvPr>
          <p:cNvGraphicFramePr/>
          <p:nvPr>
            <p:extLst>
              <p:ext uri="{D42A27DB-BD31-4B8C-83A1-F6EECF244321}">
                <p14:modId xmlns:p14="http://schemas.microsoft.com/office/powerpoint/2010/main" val="3364339745"/>
              </p:ext>
            </p:extLst>
          </p:nvPr>
        </p:nvGraphicFramePr>
        <p:xfrm>
          <a:off x="1808542" y="1078424"/>
          <a:ext cx="9783505" cy="36829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Rectangle 16">
            <a:extLst>
              <a:ext uri="{FF2B5EF4-FFF2-40B4-BE49-F238E27FC236}">
                <a16:creationId xmlns:a16="http://schemas.microsoft.com/office/drawing/2014/main" id="{A313C79B-6356-2B47-BF90-0CB04DED8367}"/>
              </a:ext>
            </a:extLst>
          </p:cNvPr>
          <p:cNvSpPr/>
          <p:nvPr/>
        </p:nvSpPr>
        <p:spPr>
          <a:xfrm>
            <a:off x="1805605" y="4673150"/>
            <a:ext cx="2231062" cy="1708160"/>
          </a:xfrm>
          <a:prstGeom prst="rect">
            <a:avLst/>
          </a:prstGeom>
          <a:solidFill>
            <a:schemeClr val="accent3">
              <a:lumMod val="40000"/>
              <a:lumOff val="60000"/>
            </a:schemeClr>
          </a:solidFill>
        </p:spPr>
        <p:txBody>
          <a:bodyPr wrap="square">
            <a:spAutoFit/>
          </a:bodyPr>
          <a:lstStyle/>
          <a:p>
            <a:pPr marL="285750" lvl="0" indent="-285750">
              <a:buFont typeface="Arial" panose="020B0604020202020204" pitchFamily="34" charset="0"/>
              <a:buChar char="•"/>
            </a:pPr>
            <a:r>
              <a:rPr lang="en-US" sz="1500" dirty="0">
                <a:solidFill>
                  <a:schemeClr val="tx2"/>
                </a:solidFill>
              </a:rPr>
              <a:t>Not aware of opportunities</a:t>
            </a:r>
          </a:p>
          <a:p>
            <a:pPr marL="285750" lvl="0" indent="-285750">
              <a:buFont typeface="Arial" panose="020B0604020202020204" pitchFamily="34" charset="0"/>
              <a:buChar char="•"/>
            </a:pPr>
            <a:r>
              <a:rPr lang="en-US" sz="1500" dirty="0">
                <a:solidFill>
                  <a:schemeClr val="tx2"/>
                </a:solidFill>
              </a:rPr>
              <a:t>Limited internet access</a:t>
            </a:r>
          </a:p>
          <a:p>
            <a:pPr marL="285750" lvl="0" indent="-285750">
              <a:buFont typeface="Arial" panose="020B0604020202020204" pitchFamily="34" charset="0"/>
              <a:buChar char="•"/>
            </a:pPr>
            <a:r>
              <a:rPr lang="en-US" sz="1500" dirty="0">
                <a:solidFill>
                  <a:schemeClr val="tx2"/>
                </a:solidFill>
              </a:rPr>
              <a:t>Women are older at disease onset</a:t>
            </a:r>
          </a:p>
          <a:p>
            <a:pPr marL="285750" lvl="0" indent="-285750">
              <a:buFont typeface="Arial" panose="020B0604020202020204" pitchFamily="34" charset="0"/>
              <a:buChar char="•"/>
            </a:pPr>
            <a:endParaRPr lang="en-US" sz="1500" dirty="0">
              <a:solidFill>
                <a:schemeClr val="tx2"/>
              </a:solidFill>
            </a:endParaRPr>
          </a:p>
        </p:txBody>
      </p:sp>
      <p:sp>
        <p:nvSpPr>
          <p:cNvPr id="18" name="Rectangle 17">
            <a:extLst>
              <a:ext uri="{FF2B5EF4-FFF2-40B4-BE49-F238E27FC236}">
                <a16:creationId xmlns:a16="http://schemas.microsoft.com/office/drawing/2014/main" id="{DCD463B0-6C98-DC4F-B717-718C2330FC41}"/>
              </a:ext>
            </a:extLst>
          </p:cNvPr>
          <p:cNvSpPr/>
          <p:nvPr/>
        </p:nvSpPr>
        <p:spPr>
          <a:xfrm>
            <a:off x="4342431" y="4685745"/>
            <a:ext cx="2189548" cy="1708160"/>
          </a:xfrm>
          <a:prstGeom prst="rect">
            <a:avLst/>
          </a:prstGeom>
          <a:solidFill>
            <a:schemeClr val="accent3">
              <a:lumMod val="40000"/>
              <a:lumOff val="60000"/>
            </a:schemeClr>
          </a:solidFill>
        </p:spPr>
        <p:txBody>
          <a:bodyPr wrap="square">
            <a:spAutoFit/>
          </a:bodyPr>
          <a:lstStyle/>
          <a:p>
            <a:pPr marL="285750" lvl="0" indent="-285750">
              <a:buFont typeface="Arial" panose="020B0604020202020204" pitchFamily="34" charset="0"/>
              <a:buChar char="•"/>
            </a:pPr>
            <a:r>
              <a:rPr lang="en-US" sz="1500" dirty="0">
                <a:solidFill>
                  <a:schemeClr val="tx2"/>
                </a:solidFill>
              </a:rPr>
              <a:t>Misunderstand risks and benefits </a:t>
            </a:r>
          </a:p>
          <a:p>
            <a:pPr marL="285750" lvl="0" indent="-285750">
              <a:buFont typeface="Arial" panose="020B0604020202020204" pitchFamily="34" charset="0"/>
              <a:buChar char="•"/>
            </a:pPr>
            <a:r>
              <a:rPr lang="en-US" sz="1500" dirty="0">
                <a:solidFill>
                  <a:schemeClr val="tx2"/>
                </a:solidFill>
              </a:rPr>
              <a:t>Lack of educational materials </a:t>
            </a:r>
          </a:p>
          <a:p>
            <a:pPr marL="285750" lvl="0" indent="-285750">
              <a:buFont typeface="Arial" panose="020B0604020202020204" pitchFamily="34" charset="0"/>
              <a:buChar char="•"/>
            </a:pPr>
            <a:r>
              <a:rPr lang="en-US" sz="1500" dirty="0">
                <a:solidFill>
                  <a:schemeClr val="tx2"/>
                </a:solidFill>
              </a:rPr>
              <a:t>Cultural biases</a:t>
            </a:r>
          </a:p>
          <a:p>
            <a:pPr marL="285750" lvl="0" indent="-285750">
              <a:buFont typeface="Arial" panose="020B0604020202020204" pitchFamily="34" charset="0"/>
              <a:buChar char="•"/>
            </a:pPr>
            <a:r>
              <a:rPr lang="en-US" sz="1500" dirty="0">
                <a:solidFill>
                  <a:schemeClr val="tx2"/>
                </a:solidFill>
              </a:rPr>
              <a:t>Intimidated by terminology</a:t>
            </a:r>
          </a:p>
        </p:txBody>
      </p:sp>
      <p:sp>
        <p:nvSpPr>
          <p:cNvPr id="19" name="Rectangle 18">
            <a:extLst>
              <a:ext uri="{FF2B5EF4-FFF2-40B4-BE49-F238E27FC236}">
                <a16:creationId xmlns:a16="http://schemas.microsoft.com/office/drawing/2014/main" id="{79BDD1CA-1DAC-CF45-BEA9-CFF894822345}"/>
              </a:ext>
            </a:extLst>
          </p:cNvPr>
          <p:cNvSpPr/>
          <p:nvPr/>
        </p:nvSpPr>
        <p:spPr>
          <a:xfrm>
            <a:off x="6882113" y="4673150"/>
            <a:ext cx="2214623" cy="1708160"/>
          </a:xfrm>
          <a:prstGeom prst="rect">
            <a:avLst/>
          </a:prstGeom>
          <a:solidFill>
            <a:schemeClr val="accent3">
              <a:lumMod val="40000"/>
              <a:lumOff val="60000"/>
            </a:schemeClr>
          </a:solidFill>
        </p:spPr>
        <p:txBody>
          <a:bodyPr wrap="square" anchor="ctr">
            <a:spAutoFit/>
          </a:bodyPr>
          <a:lstStyle/>
          <a:p>
            <a:pPr marL="285750" lvl="0" indent="-285750">
              <a:buFont typeface="Arial" panose="020B0604020202020204" pitchFamily="34" charset="0"/>
              <a:buChar char="•"/>
            </a:pPr>
            <a:r>
              <a:rPr lang="en-US" sz="1500" dirty="0">
                <a:solidFill>
                  <a:schemeClr val="tx2"/>
                </a:solidFill>
              </a:rPr>
              <a:t>Intimidated by consent form</a:t>
            </a:r>
          </a:p>
          <a:p>
            <a:pPr marL="285750" lvl="0" indent="-285750">
              <a:buFont typeface="Arial" panose="020B0604020202020204" pitchFamily="34" charset="0"/>
              <a:buChar char="•"/>
            </a:pPr>
            <a:r>
              <a:rPr lang="en-US" sz="1500" dirty="0">
                <a:solidFill>
                  <a:schemeClr val="tx2"/>
                </a:solidFill>
              </a:rPr>
              <a:t>Financial burden</a:t>
            </a:r>
          </a:p>
          <a:p>
            <a:pPr marL="285750" lvl="0" indent="-285750">
              <a:buFont typeface="Arial" panose="020B0604020202020204" pitchFamily="34" charset="0"/>
              <a:buChar char="•"/>
            </a:pPr>
            <a:r>
              <a:rPr lang="en-US" sz="1500" dirty="0">
                <a:solidFill>
                  <a:schemeClr val="tx2"/>
                </a:solidFill>
              </a:rPr>
              <a:t>No time, logistical burden, caregiving responsibilities</a:t>
            </a:r>
          </a:p>
          <a:p>
            <a:pPr marL="285750" lvl="0" indent="-285750">
              <a:buFont typeface="Arial" panose="020B0604020202020204" pitchFamily="34" charset="0"/>
              <a:buChar char="•"/>
            </a:pPr>
            <a:endParaRPr lang="en-US" sz="1500" dirty="0">
              <a:solidFill>
                <a:schemeClr val="tx2"/>
              </a:solidFill>
            </a:endParaRPr>
          </a:p>
        </p:txBody>
      </p:sp>
      <p:sp>
        <p:nvSpPr>
          <p:cNvPr id="20" name="Rectangle 19">
            <a:extLst>
              <a:ext uri="{FF2B5EF4-FFF2-40B4-BE49-F238E27FC236}">
                <a16:creationId xmlns:a16="http://schemas.microsoft.com/office/drawing/2014/main" id="{83F56A4E-3565-5E4C-8253-1EFB3EE8DB34}"/>
              </a:ext>
            </a:extLst>
          </p:cNvPr>
          <p:cNvSpPr/>
          <p:nvPr/>
        </p:nvSpPr>
        <p:spPr>
          <a:xfrm>
            <a:off x="9402500" y="4673150"/>
            <a:ext cx="2189548" cy="1708160"/>
          </a:xfrm>
          <a:prstGeom prst="rect">
            <a:avLst/>
          </a:prstGeom>
          <a:solidFill>
            <a:schemeClr val="accent3">
              <a:lumMod val="40000"/>
              <a:lumOff val="60000"/>
            </a:schemeClr>
          </a:solidFill>
        </p:spPr>
        <p:txBody>
          <a:bodyPr wrap="square" anchor="ctr">
            <a:spAutoFit/>
          </a:bodyPr>
          <a:lstStyle/>
          <a:p>
            <a:pPr marL="285750" lvl="0" indent="-285750">
              <a:buFont typeface="Arial" panose="020B0604020202020204" pitchFamily="34" charset="0"/>
              <a:buChar char="•"/>
            </a:pPr>
            <a:r>
              <a:rPr lang="en-US" sz="1500" dirty="0">
                <a:solidFill>
                  <a:schemeClr val="tx2"/>
                </a:solidFill>
              </a:rPr>
              <a:t>Caregiving responsibilities</a:t>
            </a:r>
          </a:p>
          <a:p>
            <a:pPr marL="285750" lvl="0" indent="-285750">
              <a:buFont typeface="Arial" panose="020B0604020202020204" pitchFamily="34" charset="0"/>
              <a:buChar char="•"/>
            </a:pPr>
            <a:r>
              <a:rPr lang="en-US" sz="1500" dirty="0">
                <a:solidFill>
                  <a:schemeClr val="tx2"/>
                </a:solidFill>
              </a:rPr>
              <a:t>Extra clinic visits</a:t>
            </a:r>
          </a:p>
          <a:p>
            <a:pPr marL="285750" lvl="0" indent="-285750">
              <a:buFont typeface="Arial" panose="020B0604020202020204" pitchFamily="34" charset="0"/>
              <a:buChar char="•"/>
            </a:pPr>
            <a:r>
              <a:rPr lang="en-US" sz="1500" dirty="0">
                <a:solidFill>
                  <a:schemeClr val="tx2"/>
                </a:solidFill>
              </a:rPr>
              <a:t>No time </a:t>
            </a:r>
          </a:p>
          <a:p>
            <a:pPr marL="285750" lvl="0" indent="-285750">
              <a:buFont typeface="Arial" panose="020B0604020202020204" pitchFamily="34" charset="0"/>
              <a:buChar char="•"/>
            </a:pPr>
            <a:r>
              <a:rPr lang="en-US" sz="1500" dirty="0">
                <a:solidFill>
                  <a:schemeClr val="tx2"/>
                </a:solidFill>
              </a:rPr>
              <a:t>No transportation</a:t>
            </a:r>
          </a:p>
          <a:p>
            <a:pPr marL="285750" lvl="0" indent="-285750">
              <a:buFont typeface="Arial" panose="020B0604020202020204" pitchFamily="34" charset="0"/>
              <a:buChar char="•"/>
            </a:pPr>
            <a:endParaRPr lang="en-US" sz="1500" dirty="0">
              <a:solidFill>
                <a:schemeClr val="tx2"/>
              </a:solidFill>
            </a:endParaRPr>
          </a:p>
          <a:p>
            <a:pPr lvl="0"/>
            <a:endParaRPr lang="en-US" sz="1500" dirty="0">
              <a:solidFill>
                <a:schemeClr val="tx2"/>
              </a:solidFill>
            </a:endParaRPr>
          </a:p>
        </p:txBody>
      </p:sp>
      <p:sp>
        <p:nvSpPr>
          <p:cNvPr id="22" name="TextBox 21">
            <a:extLst>
              <a:ext uri="{FF2B5EF4-FFF2-40B4-BE49-F238E27FC236}">
                <a16:creationId xmlns:a16="http://schemas.microsoft.com/office/drawing/2014/main" id="{213F119C-1BCC-8B40-8D0E-31A76BBC58D2}"/>
              </a:ext>
            </a:extLst>
          </p:cNvPr>
          <p:cNvSpPr txBox="1"/>
          <p:nvPr/>
        </p:nvSpPr>
        <p:spPr>
          <a:xfrm>
            <a:off x="197056" y="2924656"/>
            <a:ext cx="1410627" cy="615553"/>
          </a:xfrm>
          <a:prstGeom prst="rect">
            <a:avLst/>
          </a:prstGeom>
          <a:solidFill>
            <a:schemeClr val="accent1">
              <a:lumMod val="75000"/>
            </a:schemeClr>
          </a:solidFill>
          <a:ln>
            <a:solidFill>
              <a:schemeClr val="accent1">
                <a:lumMod val="60000"/>
                <a:lumOff val="40000"/>
              </a:schemeClr>
            </a:solidFill>
          </a:ln>
        </p:spPr>
        <p:txBody>
          <a:bodyPr wrap="square" rtlCol="0">
            <a:spAutoFit/>
          </a:bodyPr>
          <a:lstStyle/>
          <a:p>
            <a:pPr algn="ctr"/>
            <a:r>
              <a:rPr lang="en-US" sz="1700" b="1" dirty="0">
                <a:solidFill>
                  <a:schemeClr val="bg1"/>
                </a:solidFill>
              </a:rPr>
              <a:t>Physician Sources</a:t>
            </a:r>
          </a:p>
        </p:txBody>
      </p:sp>
      <p:sp>
        <p:nvSpPr>
          <p:cNvPr id="23" name="TextBox 22">
            <a:extLst>
              <a:ext uri="{FF2B5EF4-FFF2-40B4-BE49-F238E27FC236}">
                <a16:creationId xmlns:a16="http://schemas.microsoft.com/office/drawing/2014/main" id="{9FDAC6A9-B6FD-9846-ABA3-0FA5E44C94C7}"/>
              </a:ext>
            </a:extLst>
          </p:cNvPr>
          <p:cNvSpPr txBox="1"/>
          <p:nvPr/>
        </p:nvSpPr>
        <p:spPr>
          <a:xfrm>
            <a:off x="197056" y="5212683"/>
            <a:ext cx="1470407" cy="615553"/>
          </a:xfrm>
          <a:prstGeom prst="rect">
            <a:avLst/>
          </a:prstGeom>
          <a:solidFill>
            <a:schemeClr val="accent3">
              <a:lumMod val="75000"/>
            </a:schemeClr>
          </a:solidFill>
        </p:spPr>
        <p:txBody>
          <a:bodyPr wrap="square" rtlCol="0">
            <a:spAutoFit/>
          </a:bodyPr>
          <a:lstStyle/>
          <a:p>
            <a:pPr algn="ctr"/>
            <a:r>
              <a:rPr lang="en-US" sz="1700" b="1" dirty="0">
                <a:solidFill>
                  <a:schemeClr val="bg1"/>
                </a:solidFill>
              </a:rPr>
              <a:t>Patient </a:t>
            </a:r>
          </a:p>
          <a:p>
            <a:pPr algn="ctr"/>
            <a:r>
              <a:rPr lang="en-US" sz="1700" b="1" dirty="0">
                <a:solidFill>
                  <a:schemeClr val="bg1"/>
                </a:solidFill>
              </a:rPr>
              <a:t>Sources</a:t>
            </a:r>
          </a:p>
        </p:txBody>
      </p:sp>
      <p:sp>
        <p:nvSpPr>
          <p:cNvPr id="2" name="Rectangle 1">
            <a:extLst>
              <a:ext uri="{FF2B5EF4-FFF2-40B4-BE49-F238E27FC236}">
                <a16:creationId xmlns:a16="http://schemas.microsoft.com/office/drawing/2014/main" id="{C22EDD9E-F857-B94B-B525-949912ED2BE4}"/>
              </a:ext>
            </a:extLst>
          </p:cNvPr>
          <p:cNvSpPr/>
          <p:nvPr/>
        </p:nvSpPr>
        <p:spPr>
          <a:xfrm>
            <a:off x="0" y="6615473"/>
            <a:ext cx="2202847" cy="200055"/>
          </a:xfrm>
          <a:prstGeom prst="rect">
            <a:avLst/>
          </a:prstGeom>
        </p:spPr>
        <p:txBody>
          <a:bodyPr wrap="none">
            <a:spAutoFit/>
          </a:bodyPr>
          <a:lstStyle/>
          <a:p>
            <a:r>
              <a:rPr lang="en-US" sz="700" dirty="0">
                <a:solidFill>
                  <a:schemeClr val="tx2"/>
                </a:solidFill>
              </a:rPr>
              <a:t>Boston Scientific Corporation, WIN-Her Initiative, 2017</a:t>
            </a:r>
          </a:p>
        </p:txBody>
      </p:sp>
    </p:spTree>
    <p:extLst>
      <p:ext uri="{BB962C8B-B14F-4D97-AF65-F5344CB8AC3E}">
        <p14:creationId xmlns:p14="http://schemas.microsoft.com/office/powerpoint/2010/main" val="271143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2">
            <a:extLst>
              <a:ext uri="{FF2B5EF4-FFF2-40B4-BE49-F238E27FC236}">
                <a16:creationId xmlns:a16="http://schemas.microsoft.com/office/drawing/2014/main" id="{C98886C4-4EE3-4D38-AD50-5A2E21ED8ADC}"/>
              </a:ext>
            </a:extLst>
          </p:cNvPr>
          <p:cNvGraphicFramePr/>
          <p:nvPr>
            <p:extLst>
              <p:ext uri="{D42A27DB-BD31-4B8C-83A1-F6EECF244321}">
                <p14:modId xmlns:p14="http://schemas.microsoft.com/office/powerpoint/2010/main" val="1331170627"/>
              </p:ext>
            </p:extLst>
          </p:nvPr>
        </p:nvGraphicFramePr>
        <p:xfrm>
          <a:off x="866647" y="729520"/>
          <a:ext cx="7478083"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103A2539-5AE3-B548-BB7A-A971A7FCFBF1}"/>
              </a:ext>
            </a:extLst>
          </p:cNvPr>
          <p:cNvSpPr txBox="1"/>
          <p:nvPr/>
        </p:nvSpPr>
        <p:spPr>
          <a:xfrm>
            <a:off x="17487" y="6119336"/>
            <a:ext cx="3265209" cy="738664"/>
          </a:xfrm>
          <a:prstGeom prst="rect">
            <a:avLst/>
          </a:prstGeom>
          <a:noFill/>
        </p:spPr>
        <p:txBody>
          <a:bodyPr wrap="square" rtlCol="0">
            <a:spAutoFit/>
          </a:bodyPr>
          <a:lstStyle/>
          <a:p>
            <a:r>
              <a:rPr lang="en-US" sz="700" dirty="0">
                <a:solidFill>
                  <a:schemeClr val="tx2"/>
                </a:solidFill>
              </a:rPr>
              <a:t>Mather M, </a:t>
            </a:r>
            <a:r>
              <a:rPr lang="en-US" sz="700" dirty="0" err="1">
                <a:solidFill>
                  <a:schemeClr val="tx2"/>
                </a:solidFill>
              </a:rPr>
              <a:t>Lighthall</a:t>
            </a:r>
            <a:r>
              <a:rPr lang="en-US" sz="700" dirty="0">
                <a:solidFill>
                  <a:schemeClr val="tx2"/>
                </a:solidFill>
              </a:rPr>
              <a:t> N.  Current Directions in Psychological Science. 2012; 1:36-41. </a:t>
            </a:r>
          </a:p>
          <a:p>
            <a:r>
              <a:rPr lang="en-US" sz="700" dirty="0">
                <a:solidFill>
                  <a:schemeClr val="tx2"/>
                </a:solidFill>
              </a:rPr>
              <a:t>Benko C, </a:t>
            </a:r>
            <a:r>
              <a:rPr lang="en-US" sz="700" dirty="0" err="1">
                <a:solidFill>
                  <a:schemeClr val="tx2"/>
                </a:solidFill>
              </a:rPr>
              <a:t>Pelster</a:t>
            </a:r>
            <a:r>
              <a:rPr lang="en-US" sz="700" dirty="0">
                <a:solidFill>
                  <a:schemeClr val="tx2"/>
                </a:solidFill>
              </a:rPr>
              <a:t> B. Harvard Business Review. 2013.  </a:t>
            </a:r>
          </a:p>
          <a:p>
            <a:r>
              <a:rPr lang="en-US" sz="700" dirty="0">
                <a:solidFill>
                  <a:schemeClr val="tx2"/>
                </a:solidFill>
              </a:rPr>
              <a:t>Lobato L, et al. BMC Public Health. 2014; 14:1156.  </a:t>
            </a:r>
          </a:p>
          <a:p>
            <a:r>
              <a:rPr lang="en-US" sz="700" dirty="0">
                <a:solidFill>
                  <a:schemeClr val="tx2"/>
                </a:solidFill>
              </a:rPr>
              <a:t>Ding E, et al.  Archives of Internal Medicine. 2007;167:905-12 . </a:t>
            </a:r>
          </a:p>
          <a:p>
            <a:r>
              <a:rPr lang="en-US" sz="700" dirty="0">
                <a:solidFill>
                  <a:schemeClr val="tx2"/>
                </a:solidFill>
              </a:rPr>
              <a:t>Peterson E, et al. American Journal of Geriatric Cardiology. 2004;13:11-15.</a:t>
            </a:r>
          </a:p>
          <a:p>
            <a:r>
              <a:rPr lang="en-US" sz="700" dirty="0">
                <a:solidFill>
                  <a:schemeClr val="tx2"/>
                </a:solidFill>
              </a:rPr>
              <a:t>GAO16-13 Women in NIH Clinical Trials.</a:t>
            </a:r>
            <a:endParaRPr lang="en-US" sz="1000" dirty="0">
              <a:solidFill>
                <a:schemeClr val="tx2"/>
              </a:solidFill>
            </a:endParaRPr>
          </a:p>
        </p:txBody>
      </p:sp>
      <p:sp>
        <p:nvSpPr>
          <p:cNvPr id="3" name="TextBox 2">
            <a:extLst>
              <a:ext uri="{FF2B5EF4-FFF2-40B4-BE49-F238E27FC236}">
                <a16:creationId xmlns:a16="http://schemas.microsoft.com/office/drawing/2014/main" id="{AA8B366D-C0FD-6543-A5F6-E1C5332AD8AD}"/>
              </a:ext>
            </a:extLst>
          </p:cNvPr>
          <p:cNvSpPr txBox="1"/>
          <p:nvPr/>
        </p:nvSpPr>
        <p:spPr>
          <a:xfrm>
            <a:off x="8940981" y="1516209"/>
            <a:ext cx="2952893" cy="3970318"/>
          </a:xfrm>
          <a:prstGeom prst="rect">
            <a:avLst/>
          </a:prstGeom>
          <a:noFill/>
        </p:spPr>
        <p:txBody>
          <a:bodyPr wrap="square" rtlCol="0">
            <a:spAutoFit/>
          </a:bodyPr>
          <a:lstStyle/>
          <a:p>
            <a:r>
              <a:rPr lang="en-US" sz="3200" dirty="0">
                <a:solidFill>
                  <a:schemeClr val="bg1"/>
                </a:solidFill>
              </a:rPr>
              <a:t>Patient Barriers</a:t>
            </a:r>
          </a:p>
          <a:p>
            <a:endParaRPr lang="en-US" sz="2800" dirty="0">
              <a:solidFill>
                <a:schemeClr val="bg1"/>
              </a:solidFill>
            </a:endParaRPr>
          </a:p>
          <a:p>
            <a:endParaRPr lang="en-US" sz="2400" dirty="0">
              <a:solidFill>
                <a:schemeClr val="bg1"/>
              </a:solidFill>
            </a:endParaRPr>
          </a:p>
          <a:p>
            <a:r>
              <a:rPr lang="en-US" sz="2400" dirty="0">
                <a:solidFill>
                  <a:schemeClr val="bg1"/>
                </a:solidFill>
              </a:rPr>
              <a:t>Women have unique barriers to enrollment</a:t>
            </a:r>
          </a:p>
          <a:p>
            <a:endParaRPr lang="en-US" sz="2400" dirty="0">
              <a:solidFill>
                <a:schemeClr val="bg1"/>
              </a:solidFill>
            </a:endParaRPr>
          </a:p>
          <a:p>
            <a:endParaRPr lang="en-US" sz="2400" dirty="0">
              <a:solidFill>
                <a:schemeClr val="bg1"/>
              </a:solidFill>
            </a:endParaRPr>
          </a:p>
          <a:p>
            <a:r>
              <a:rPr lang="en-US" sz="2400" dirty="0">
                <a:solidFill>
                  <a:schemeClr val="bg1"/>
                </a:solidFill>
              </a:rPr>
              <a:t>Men are 15-33% more willing to participate  </a:t>
            </a:r>
          </a:p>
          <a:p>
            <a:endParaRPr lang="en-US" sz="2400" dirty="0">
              <a:solidFill>
                <a:schemeClr val="bg1"/>
              </a:solidFill>
            </a:endParaRPr>
          </a:p>
        </p:txBody>
      </p:sp>
      <p:cxnSp>
        <p:nvCxnSpPr>
          <p:cNvPr id="12" name="Straight Connector 11">
            <a:extLst>
              <a:ext uri="{FF2B5EF4-FFF2-40B4-BE49-F238E27FC236}">
                <a16:creationId xmlns:a16="http://schemas.microsoft.com/office/drawing/2014/main" id="{FA655434-44AD-3846-BB97-2A051759C899}"/>
              </a:ext>
            </a:extLst>
          </p:cNvPr>
          <p:cNvCxnSpPr/>
          <p:nvPr/>
        </p:nvCxnSpPr>
        <p:spPr>
          <a:xfrm>
            <a:off x="8940981" y="2130764"/>
            <a:ext cx="29399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BB35849-7503-FF42-BE2E-7FE74474C8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87846C7-1132-8048-9461-AEAEA5EE92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E873AFD-E423-E84A-9F42-CD70FBB562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BB33D7E-0ABD-864B-BDE3-6540973B66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F8F863-DFED-444A-9A44-28122DC76E4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EA76D2A-CE16-684F-9267-83276F5E6F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4E35-5946-A94E-99A3-303E8802ABCE}"/>
              </a:ext>
            </a:extLst>
          </p:cNvPr>
          <p:cNvSpPr>
            <a:spLocks noGrp="1"/>
          </p:cNvSpPr>
          <p:nvPr>
            <p:ph type="title"/>
          </p:nvPr>
        </p:nvSpPr>
        <p:spPr>
          <a:xfrm>
            <a:off x="252919" y="1123837"/>
            <a:ext cx="2947482" cy="4601183"/>
          </a:xfrm>
        </p:spPr>
        <p:txBody>
          <a:bodyPr>
            <a:normAutofit/>
          </a:bodyPr>
          <a:lstStyle/>
          <a:p>
            <a:r>
              <a:rPr lang="en-US" dirty="0"/>
              <a:t>Provider barriers hinder enrollment of women</a:t>
            </a:r>
          </a:p>
        </p:txBody>
      </p:sp>
      <p:graphicFrame>
        <p:nvGraphicFramePr>
          <p:cNvPr id="9" name="Diagram 8">
            <a:extLst>
              <a:ext uri="{FF2B5EF4-FFF2-40B4-BE49-F238E27FC236}">
                <a16:creationId xmlns:a16="http://schemas.microsoft.com/office/drawing/2014/main" id="{9A4AAF7A-25DD-C148-A40A-5E7CD4BA796F}"/>
              </a:ext>
            </a:extLst>
          </p:cNvPr>
          <p:cNvGraphicFramePr/>
          <p:nvPr>
            <p:extLst>
              <p:ext uri="{D42A27DB-BD31-4B8C-83A1-F6EECF244321}">
                <p14:modId xmlns:p14="http://schemas.microsoft.com/office/powerpoint/2010/main" val="347840789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A6C58DF-B5B5-6C4F-A21E-AD4BBD22CBA6}"/>
              </a:ext>
            </a:extLst>
          </p:cNvPr>
          <p:cNvSpPr/>
          <p:nvPr/>
        </p:nvSpPr>
        <p:spPr>
          <a:xfrm>
            <a:off x="31173" y="6573910"/>
            <a:ext cx="2911374" cy="200055"/>
          </a:xfrm>
          <a:prstGeom prst="rect">
            <a:avLst/>
          </a:prstGeom>
        </p:spPr>
        <p:txBody>
          <a:bodyPr wrap="none">
            <a:spAutoFit/>
          </a:bodyPr>
          <a:lstStyle/>
          <a:p>
            <a:r>
              <a:rPr lang="en-US" sz="700" dirty="0">
                <a:solidFill>
                  <a:schemeClr val="tx2"/>
                </a:solidFill>
              </a:rPr>
              <a:t>Boston Scientific Corporation, WIN-Her Initiative, patient interviews, 2015</a:t>
            </a:r>
          </a:p>
        </p:txBody>
      </p:sp>
    </p:spTree>
    <p:extLst>
      <p:ext uri="{BB962C8B-B14F-4D97-AF65-F5344CB8AC3E}">
        <p14:creationId xmlns:p14="http://schemas.microsoft.com/office/powerpoint/2010/main" val="253634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32">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0ECBC5-AEA6-BE4C-B1AD-F10445E2B670}"/>
              </a:ext>
            </a:extLst>
          </p:cNvPr>
          <p:cNvSpPr>
            <a:spLocks noGrp="1"/>
          </p:cNvSpPr>
          <p:nvPr>
            <p:ph type="title"/>
          </p:nvPr>
        </p:nvSpPr>
        <p:spPr>
          <a:xfrm>
            <a:off x="1069848" y="3908245"/>
            <a:ext cx="10210862" cy="1326227"/>
          </a:xfrm>
        </p:spPr>
        <p:txBody>
          <a:bodyPr vert="horz" lIns="91440" tIns="45720" rIns="91440" bIns="45720" rtlCol="0" anchor="b">
            <a:normAutofit/>
          </a:bodyPr>
          <a:lstStyle/>
          <a:p>
            <a:r>
              <a:rPr lang="en-US" sz="4000" dirty="0">
                <a:solidFill>
                  <a:srgbClr val="FFFFFF"/>
                </a:solidFill>
                <a:latin typeface="Arial" panose="020B0604020202020204" pitchFamily="34" charset="0"/>
                <a:cs typeface="Arial" panose="020B0604020202020204" pitchFamily="34" charset="0"/>
              </a:rPr>
              <a:t>3. </a:t>
            </a:r>
            <a:r>
              <a:rPr lang="en-US" sz="4800" dirty="0">
                <a:solidFill>
                  <a:srgbClr val="FFFFFF"/>
                </a:solidFill>
              </a:rPr>
              <a:t>Tips and tricks for the research team</a:t>
            </a:r>
          </a:p>
        </p:txBody>
      </p:sp>
      <p:pic>
        <p:nvPicPr>
          <p:cNvPr id="14" name="Picture 13">
            <a:extLst>
              <a:ext uri="{FF2B5EF4-FFF2-40B4-BE49-F238E27FC236}">
                <a16:creationId xmlns:a16="http://schemas.microsoft.com/office/drawing/2014/main" id="{869BF04B-18AD-0447-886A-585F97783F88}"/>
              </a:ext>
            </a:extLst>
          </p:cNvPr>
          <p:cNvPicPr>
            <a:picLocks noChangeAspect="1"/>
          </p:cNvPicPr>
          <p:nvPr/>
        </p:nvPicPr>
        <p:blipFill>
          <a:blip r:embed="rId2"/>
          <a:stretch>
            <a:fillRect/>
          </a:stretch>
        </p:blipFill>
        <p:spPr>
          <a:xfrm>
            <a:off x="3061052" y="554694"/>
            <a:ext cx="6069896" cy="2405886"/>
          </a:xfrm>
          <a:prstGeom prst="rect">
            <a:avLst/>
          </a:prstGeom>
          <a:solidFill>
            <a:schemeClr val="bg2"/>
          </a:solidFill>
        </p:spPr>
      </p:pic>
    </p:spTree>
    <p:extLst>
      <p:ext uri="{BB962C8B-B14F-4D97-AF65-F5344CB8AC3E}">
        <p14:creationId xmlns:p14="http://schemas.microsoft.com/office/powerpoint/2010/main" val="286917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704416E-1344-DF4B-A263-6CC3C50E0ED5}"/>
              </a:ext>
            </a:extLst>
          </p:cNvPr>
          <p:cNvGraphicFramePr/>
          <p:nvPr>
            <p:extLst>
              <p:ext uri="{D42A27DB-BD31-4B8C-83A1-F6EECF244321}">
                <p14:modId xmlns:p14="http://schemas.microsoft.com/office/powerpoint/2010/main" val="522336461"/>
              </p:ext>
            </p:extLst>
          </p:nvPr>
        </p:nvGraphicFramePr>
        <p:xfrm>
          <a:off x="439994" y="987333"/>
          <a:ext cx="6995054" cy="4883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F17133D-3398-AA49-977E-F5FAB1797AFF}"/>
              </a:ext>
            </a:extLst>
          </p:cNvPr>
          <p:cNvPicPr>
            <a:picLocks noChangeAspect="1"/>
          </p:cNvPicPr>
          <p:nvPr/>
        </p:nvPicPr>
        <p:blipFill>
          <a:blip r:embed="rId7"/>
          <a:stretch>
            <a:fillRect/>
          </a:stretch>
        </p:blipFill>
        <p:spPr>
          <a:xfrm>
            <a:off x="7735085" y="175903"/>
            <a:ext cx="3659733" cy="6506193"/>
          </a:xfrm>
          <a:prstGeom prst="rect">
            <a:avLst/>
          </a:prstGeom>
          <a:ln>
            <a:solidFill>
              <a:schemeClr val="accent2">
                <a:lumMod val="75000"/>
              </a:schemeClr>
            </a:solidFill>
          </a:ln>
        </p:spPr>
      </p:pic>
    </p:spTree>
    <p:extLst>
      <p:ext uri="{BB962C8B-B14F-4D97-AF65-F5344CB8AC3E}">
        <p14:creationId xmlns:p14="http://schemas.microsoft.com/office/powerpoint/2010/main" val="28373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2D8A886-C136-0F41-8F32-9B4127F603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FDBC8A7-570E-354A-B740-70267199C31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D1A0946-4A64-D046-B77E-D454486A46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B9542AC-DC04-BE41-B42A-76EA32C759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392EEB2-11EE-834D-8794-90E1FF7038D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0028AD45-D474-0743-A63F-D3B5755C78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1304-FD28-3241-B458-4BF008BF14A3}"/>
              </a:ext>
            </a:extLst>
          </p:cNvPr>
          <p:cNvSpPr>
            <a:spLocks noGrp="1"/>
          </p:cNvSpPr>
          <p:nvPr>
            <p:ph type="title"/>
          </p:nvPr>
        </p:nvSpPr>
        <p:spPr>
          <a:xfrm>
            <a:off x="252919" y="1123837"/>
            <a:ext cx="2947482" cy="2076563"/>
          </a:xfrm>
        </p:spPr>
        <p:txBody>
          <a:bodyPr>
            <a:normAutofit fontScale="90000"/>
          </a:bodyPr>
          <a:lstStyle/>
          <a:p>
            <a:r>
              <a:rPr lang="en-US" sz="3200" dirty="0"/>
              <a:t>Strategies for Promoting Patient and Provider Awareness</a:t>
            </a:r>
          </a:p>
        </p:txBody>
      </p:sp>
      <p:graphicFrame>
        <p:nvGraphicFramePr>
          <p:cNvPr id="5" name="Content Placeholder 3">
            <a:extLst>
              <a:ext uri="{FF2B5EF4-FFF2-40B4-BE49-F238E27FC236}">
                <a16:creationId xmlns:a16="http://schemas.microsoft.com/office/drawing/2014/main" id="{993590F0-5B4E-654F-B130-2E2E8F938CEF}"/>
              </a:ext>
            </a:extLst>
          </p:cNvPr>
          <p:cNvGraphicFramePr>
            <a:graphicFrameLocks/>
          </p:cNvGraphicFramePr>
          <p:nvPr>
            <p:extLst>
              <p:ext uri="{D42A27DB-BD31-4B8C-83A1-F6EECF244321}">
                <p14:modId xmlns:p14="http://schemas.microsoft.com/office/powerpoint/2010/main" val="2762119150"/>
              </p:ext>
            </p:extLst>
          </p:nvPr>
        </p:nvGraphicFramePr>
        <p:xfrm>
          <a:off x="3869268" y="2244583"/>
          <a:ext cx="7315200" cy="1179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a:extLst>
              <a:ext uri="{FF2B5EF4-FFF2-40B4-BE49-F238E27FC236}">
                <a16:creationId xmlns:a16="http://schemas.microsoft.com/office/drawing/2014/main" id="{8A4BDC66-D0AD-2046-9830-011474FECB6F}"/>
              </a:ext>
            </a:extLst>
          </p:cNvPr>
          <p:cNvGraphicFramePr>
            <a:graphicFrameLocks/>
          </p:cNvGraphicFramePr>
          <p:nvPr>
            <p:extLst>
              <p:ext uri="{D42A27DB-BD31-4B8C-83A1-F6EECF244321}">
                <p14:modId xmlns:p14="http://schemas.microsoft.com/office/powerpoint/2010/main" val="3683628729"/>
              </p:ext>
            </p:extLst>
          </p:nvPr>
        </p:nvGraphicFramePr>
        <p:xfrm>
          <a:off x="3563058" y="1721701"/>
          <a:ext cx="2395429" cy="36979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12">
            <a:extLst>
              <a:ext uri="{FF2B5EF4-FFF2-40B4-BE49-F238E27FC236}">
                <a16:creationId xmlns:a16="http://schemas.microsoft.com/office/drawing/2014/main" id="{036E49CB-352B-6E44-B9AC-46B70991E947}"/>
              </a:ext>
            </a:extLst>
          </p:cNvPr>
          <p:cNvGrpSpPr/>
          <p:nvPr/>
        </p:nvGrpSpPr>
        <p:grpSpPr>
          <a:xfrm>
            <a:off x="6202156" y="838028"/>
            <a:ext cx="5736925" cy="5172800"/>
            <a:chOff x="6321144" y="714148"/>
            <a:chExt cx="5736925" cy="5172800"/>
          </a:xfrm>
        </p:grpSpPr>
        <p:pic>
          <p:nvPicPr>
            <p:cNvPr id="9" name="Picture 8">
              <a:extLst>
                <a:ext uri="{FF2B5EF4-FFF2-40B4-BE49-F238E27FC236}">
                  <a16:creationId xmlns:a16="http://schemas.microsoft.com/office/drawing/2014/main" id="{E237BB84-30FF-AF41-8BD8-FCC2F8B81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464" b="6"/>
            <a:stretch/>
          </p:blipFill>
          <p:spPr>
            <a:xfrm>
              <a:off x="6321144" y="4074460"/>
              <a:ext cx="2254457" cy="1788458"/>
            </a:xfrm>
            <a:prstGeom prst="rect">
              <a:avLst/>
            </a:prstGeom>
            <a:ln>
              <a:solidFill>
                <a:schemeClr val="accent1">
                  <a:lumMod val="20000"/>
                  <a:lumOff val="80000"/>
                </a:schemeClr>
              </a:solidFill>
            </a:ln>
          </p:spPr>
        </p:pic>
        <p:pic>
          <p:nvPicPr>
            <p:cNvPr id="11" name="Picture 10">
              <a:extLst>
                <a:ext uri="{FF2B5EF4-FFF2-40B4-BE49-F238E27FC236}">
                  <a16:creationId xmlns:a16="http://schemas.microsoft.com/office/drawing/2014/main" id="{D2D68682-0B69-044A-B83C-240B30ADC4A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333" r="6" b="6"/>
            <a:stretch/>
          </p:blipFill>
          <p:spPr>
            <a:xfrm>
              <a:off x="6321144" y="714148"/>
              <a:ext cx="2253227" cy="1785135"/>
            </a:xfrm>
            <a:prstGeom prst="rect">
              <a:avLst/>
            </a:prstGeom>
            <a:ln>
              <a:solidFill>
                <a:schemeClr val="accent1">
                  <a:lumMod val="20000"/>
                  <a:lumOff val="80000"/>
                </a:schemeClr>
              </a:solidFill>
            </a:ln>
          </p:spPr>
        </p:pic>
        <p:pic>
          <p:nvPicPr>
            <p:cNvPr id="8" name="Picture 7">
              <a:extLst>
                <a:ext uri="{FF2B5EF4-FFF2-40B4-BE49-F238E27FC236}">
                  <a16:creationId xmlns:a16="http://schemas.microsoft.com/office/drawing/2014/main" id="{5245DB32-4A65-1046-8D9E-7DD91F194BD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2807" b="7"/>
            <a:stretch/>
          </p:blipFill>
          <p:spPr>
            <a:xfrm>
              <a:off x="6321145" y="2391708"/>
              <a:ext cx="2145988" cy="1655858"/>
            </a:xfrm>
            <a:prstGeom prst="rect">
              <a:avLst/>
            </a:prstGeom>
            <a:ln>
              <a:solidFill>
                <a:schemeClr val="accent1">
                  <a:lumMod val="20000"/>
                  <a:lumOff val="80000"/>
                </a:schemeClr>
              </a:solidFill>
            </a:ln>
          </p:spPr>
        </p:pic>
        <p:pic>
          <p:nvPicPr>
            <p:cNvPr id="12" name="Picture 11">
              <a:extLst>
                <a:ext uri="{FF2B5EF4-FFF2-40B4-BE49-F238E27FC236}">
                  <a16:creationId xmlns:a16="http://schemas.microsoft.com/office/drawing/2014/main" id="{227E4BBD-241B-DF4E-B79C-EE6D6C1A70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2232" r="-3" b="-3"/>
            <a:stretch/>
          </p:blipFill>
          <p:spPr>
            <a:xfrm>
              <a:off x="8464814" y="714148"/>
              <a:ext cx="3593254" cy="2634802"/>
            </a:xfrm>
            <a:prstGeom prst="rect">
              <a:avLst/>
            </a:prstGeom>
            <a:ln>
              <a:solidFill>
                <a:schemeClr val="accent1">
                  <a:lumMod val="20000"/>
                  <a:lumOff val="80000"/>
                </a:schemeClr>
              </a:solidFill>
            </a:ln>
          </p:spPr>
        </p:pic>
        <p:pic>
          <p:nvPicPr>
            <p:cNvPr id="10" name="Picture 9">
              <a:extLst>
                <a:ext uri="{FF2B5EF4-FFF2-40B4-BE49-F238E27FC236}">
                  <a16:creationId xmlns:a16="http://schemas.microsoft.com/office/drawing/2014/main" id="{08C19738-B6CE-514E-81AF-C48BD8D8918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2232" r="-3" b="-3"/>
            <a:stretch/>
          </p:blipFill>
          <p:spPr>
            <a:xfrm>
              <a:off x="8464815" y="3252156"/>
              <a:ext cx="3593254" cy="2634792"/>
            </a:xfrm>
            <a:prstGeom prst="rect">
              <a:avLst/>
            </a:prstGeom>
            <a:ln>
              <a:solidFill>
                <a:schemeClr val="accent1">
                  <a:lumMod val="20000"/>
                  <a:lumOff val="80000"/>
                </a:schemeClr>
              </a:solidFill>
            </a:ln>
          </p:spPr>
        </p:pic>
      </p:grpSp>
      <p:cxnSp>
        <p:nvCxnSpPr>
          <p:cNvPr id="14" name="Straight Connector 13">
            <a:extLst>
              <a:ext uri="{FF2B5EF4-FFF2-40B4-BE49-F238E27FC236}">
                <a16:creationId xmlns:a16="http://schemas.microsoft.com/office/drawing/2014/main" id="{EFCBAC06-26F7-7745-A9A5-9A2A64CB9353}"/>
              </a:ext>
            </a:extLst>
          </p:cNvPr>
          <p:cNvCxnSpPr/>
          <p:nvPr/>
        </p:nvCxnSpPr>
        <p:spPr>
          <a:xfrm>
            <a:off x="266366" y="3330070"/>
            <a:ext cx="29139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90E70CD-D41B-8948-9503-8331264DBC36}"/>
              </a:ext>
            </a:extLst>
          </p:cNvPr>
          <p:cNvSpPr txBox="1">
            <a:spLocks/>
          </p:cNvSpPr>
          <p:nvPr/>
        </p:nvSpPr>
        <p:spPr>
          <a:xfrm>
            <a:off x="219348" y="3525392"/>
            <a:ext cx="2947482" cy="16597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en-US" sz="2600" dirty="0"/>
          </a:p>
          <a:p>
            <a:r>
              <a:rPr lang="en-US" sz="2600" dirty="0"/>
              <a:t>  Introduce patients  </a:t>
            </a:r>
            <a:br>
              <a:rPr lang="en-US" sz="2600" dirty="0"/>
            </a:br>
            <a:r>
              <a:rPr lang="en-US" sz="2600" dirty="0"/>
              <a:t>  and providers to the </a:t>
            </a:r>
            <a:br>
              <a:rPr lang="en-US" sz="2600" dirty="0"/>
            </a:br>
            <a:r>
              <a:rPr lang="en-US" sz="2600" dirty="0"/>
              <a:t>  impact of sex-</a:t>
            </a:r>
            <a:br>
              <a:rPr lang="en-US" sz="2600" dirty="0"/>
            </a:br>
            <a:r>
              <a:rPr lang="en-US" sz="2600" dirty="0"/>
              <a:t>  specific symptoms</a:t>
            </a:r>
          </a:p>
        </p:txBody>
      </p:sp>
    </p:spTree>
    <p:extLst>
      <p:ext uri="{BB962C8B-B14F-4D97-AF65-F5344CB8AC3E}">
        <p14:creationId xmlns:p14="http://schemas.microsoft.com/office/powerpoint/2010/main" val="26574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844F4B2-D093-6F4B-8C34-0F3AB0415E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DACA00A-C72B-C243-83A3-1BB6377E95B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CCEDA7B-AD99-2A43-BE7D-BA593CC2BB7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0901A296-1263-2943-A3BA-8C6AE86EFA1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8BB15E09-2F3F-C045-AB84-0931CAF08F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1304-FD28-3241-B458-4BF008BF14A3}"/>
              </a:ext>
            </a:extLst>
          </p:cNvPr>
          <p:cNvSpPr>
            <a:spLocks noGrp="1"/>
          </p:cNvSpPr>
          <p:nvPr>
            <p:ph type="title"/>
          </p:nvPr>
        </p:nvSpPr>
        <p:spPr>
          <a:xfrm>
            <a:off x="151318" y="1377838"/>
            <a:ext cx="3201482" cy="1659704"/>
          </a:xfrm>
        </p:spPr>
        <p:txBody>
          <a:bodyPr anchor="t">
            <a:normAutofit/>
          </a:bodyPr>
          <a:lstStyle/>
          <a:p>
            <a:r>
              <a:rPr lang="en-US" sz="3200" dirty="0"/>
              <a:t>Issues &amp; Strategies to Enroll Women</a:t>
            </a:r>
          </a:p>
        </p:txBody>
      </p:sp>
      <p:sp>
        <p:nvSpPr>
          <p:cNvPr id="7" name="Title 1">
            <a:extLst>
              <a:ext uri="{FF2B5EF4-FFF2-40B4-BE49-F238E27FC236}">
                <a16:creationId xmlns:a16="http://schemas.microsoft.com/office/drawing/2014/main" id="{255C9DC5-535F-AE49-A9BA-521DA4650B92}"/>
              </a:ext>
            </a:extLst>
          </p:cNvPr>
          <p:cNvSpPr txBox="1">
            <a:spLocks/>
          </p:cNvSpPr>
          <p:nvPr/>
        </p:nvSpPr>
        <p:spPr>
          <a:xfrm>
            <a:off x="165513" y="3244607"/>
            <a:ext cx="3122293" cy="16597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600" dirty="0"/>
              <a:t>   Educate referring </a:t>
            </a:r>
            <a:br>
              <a:rPr lang="en-US" sz="2600" dirty="0"/>
            </a:br>
            <a:r>
              <a:rPr lang="en-US" sz="2600" dirty="0"/>
              <a:t>   providers</a:t>
            </a:r>
          </a:p>
        </p:txBody>
      </p:sp>
      <p:cxnSp>
        <p:nvCxnSpPr>
          <p:cNvPr id="10" name="Straight Connector 9">
            <a:extLst>
              <a:ext uri="{FF2B5EF4-FFF2-40B4-BE49-F238E27FC236}">
                <a16:creationId xmlns:a16="http://schemas.microsoft.com/office/drawing/2014/main" id="{AE9659A0-A788-AB4D-A4C1-DE7CDE2EFAA3}"/>
              </a:ext>
            </a:extLst>
          </p:cNvPr>
          <p:cNvCxnSpPr/>
          <p:nvPr/>
        </p:nvCxnSpPr>
        <p:spPr>
          <a:xfrm>
            <a:off x="252919" y="2616584"/>
            <a:ext cx="29139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A7AE67AB-7AFE-0F48-9C67-D9371D694C96}"/>
              </a:ext>
            </a:extLst>
          </p:cNvPr>
          <p:cNvGraphicFramePr>
            <a:graphicFrameLocks/>
          </p:cNvGraphicFramePr>
          <p:nvPr>
            <p:extLst>
              <p:ext uri="{D42A27DB-BD31-4B8C-83A1-F6EECF244321}">
                <p14:modId xmlns:p14="http://schemas.microsoft.com/office/powerpoint/2010/main" val="2368083366"/>
              </p:ext>
            </p:extLst>
          </p:nvPr>
        </p:nvGraphicFramePr>
        <p:xfrm>
          <a:off x="3640138" y="1043154"/>
          <a:ext cx="1684898" cy="4792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A2E8BB92-5C30-EF4E-BD20-4E3BC511E7B1}"/>
              </a:ext>
            </a:extLst>
          </p:cNvPr>
          <p:cNvGraphicFramePr>
            <a:graphicFrameLocks/>
          </p:cNvGraphicFramePr>
          <p:nvPr>
            <p:extLst>
              <p:ext uri="{D42A27DB-BD31-4B8C-83A1-F6EECF244321}">
                <p14:modId xmlns:p14="http://schemas.microsoft.com/office/powerpoint/2010/main" val="1044074067"/>
              </p:ext>
            </p:extLst>
          </p:nvPr>
        </p:nvGraphicFramePr>
        <p:xfrm>
          <a:off x="5513289" y="632155"/>
          <a:ext cx="1684898" cy="3482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3">
            <a:extLst>
              <a:ext uri="{FF2B5EF4-FFF2-40B4-BE49-F238E27FC236}">
                <a16:creationId xmlns:a16="http://schemas.microsoft.com/office/drawing/2014/main" id="{C7280079-430A-7C43-9BAD-DEB7D34387E0}"/>
              </a:ext>
            </a:extLst>
          </p:cNvPr>
          <p:cNvGraphicFramePr>
            <a:graphicFrameLocks/>
          </p:cNvGraphicFramePr>
          <p:nvPr>
            <p:extLst>
              <p:ext uri="{D42A27DB-BD31-4B8C-83A1-F6EECF244321}">
                <p14:modId xmlns:p14="http://schemas.microsoft.com/office/powerpoint/2010/main" val="2302638402"/>
              </p:ext>
            </p:extLst>
          </p:nvPr>
        </p:nvGraphicFramePr>
        <p:xfrm>
          <a:off x="9407522" y="1385397"/>
          <a:ext cx="2115203" cy="42220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Content Placeholder 3">
            <a:extLst>
              <a:ext uri="{FF2B5EF4-FFF2-40B4-BE49-F238E27FC236}">
                <a16:creationId xmlns:a16="http://schemas.microsoft.com/office/drawing/2014/main" id="{EE6F6CEA-613C-DE46-950E-902B61BC739C}"/>
              </a:ext>
            </a:extLst>
          </p:cNvPr>
          <p:cNvGraphicFramePr>
            <a:graphicFrameLocks/>
          </p:cNvGraphicFramePr>
          <p:nvPr>
            <p:extLst>
              <p:ext uri="{D42A27DB-BD31-4B8C-83A1-F6EECF244321}">
                <p14:modId xmlns:p14="http://schemas.microsoft.com/office/powerpoint/2010/main" val="3368122240"/>
              </p:ext>
            </p:extLst>
          </p:nvPr>
        </p:nvGraphicFramePr>
        <p:xfrm>
          <a:off x="7332658" y="1439535"/>
          <a:ext cx="2115203" cy="41678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50469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004884-F91E-2246-8CF8-52EE84D75C17}"/>
              </a:ext>
            </a:extLst>
          </p:cNvPr>
          <p:cNvSpPr/>
          <p:nvPr/>
        </p:nvSpPr>
        <p:spPr>
          <a:xfrm>
            <a:off x="4408740" y="1031547"/>
            <a:ext cx="6506002" cy="4562712"/>
          </a:xfrm>
          <a:prstGeom prst="rect">
            <a:avLst/>
          </a:prstGeom>
        </p:spPr>
        <p:txBody>
          <a:bodyPr vert="horz" lIns="91440" tIns="45720" rIns="91440" bIns="45720" rtlCol="0" anchor="t">
            <a:normAutofit fontScale="70000" lnSpcReduction="20000"/>
          </a:bodyPr>
          <a:lstStyle/>
          <a:p>
            <a:pPr algn="ctr" defTabSz="914400">
              <a:lnSpc>
                <a:spcPct val="90000"/>
              </a:lnSpc>
              <a:spcBef>
                <a:spcPct val="0"/>
              </a:spcBef>
              <a:spcAft>
                <a:spcPts val="600"/>
              </a:spcAft>
            </a:pPr>
            <a:endParaRPr lang="en-US" sz="4400" spc="-100" dirty="0">
              <a:solidFill>
                <a:schemeClr val="accent1">
                  <a:lumMod val="75000"/>
                </a:schemeClr>
              </a:solidFill>
              <a:latin typeface="+mj-lt"/>
              <a:ea typeface="+mj-ea"/>
              <a:cs typeface="+mj-cs"/>
            </a:endParaRPr>
          </a:p>
          <a:p>
            <a:pPr algn="ctr" defTabSz="914400">
              <a:lnSpc>
                <a:spcPct val="90000"/>
              </a:lnSpc>
              <a:spcBef>
                <a:spcPct val="0"/>
              </a:spcBef>
              <a:spcAft>
                <a:spcPts val="600"/>
              </a:spcAft>
            </a:pPr>
            <a:r>
              <a:rPr lang="en-US" sz="4400" spc="-100" dirty="0">
                <a:solidFill>
                  <a:schemeClr val="tx2"/>
                </a:solidFill>
                <a:latin typeface="+mj-lt"/>
                <a:ea typeface="+mj-ea"/>
                <a:cs typeface="+mj-cs"/>
              </a:rPr>
              <a:t>AHA President, Bob Harrington, calls for</a:t>
            </a:r>
            <a:br>
              <a:rPr lang="en-US" sz="4400" spc="-100" dirty="0">
                <a:solidFill>
                  <a:schemeClr val="tx2"/>
                </a:solidFill>
                <a:latin typeface="+mj-lt"/>
                <a:ea typeface="+mj-ea"/>
                <a:cs typeface="+mj-cs"/>
              </a:rPr>
            </a:br>
            <a:br>
              <a:rPr lang="en-US" sz="4400" spc="-100" dirty="0">
                <a:solidFill>
                  <a:srgbClr val="925B9D"/>
                </a:solidFill>
                <a:latin typeface="+mj-lt"/>
                <a:ea typeface="+mj-ea"/>
                <a:cs typeface="+mj-cs"/>
              </a:rPr>
            </a:br>
            <a:r>
              <a:rPr lang="en-US" sz="4400" b="1" i="1" spc="-100" dirty="0">
                <a:solidFill>
                  <a:srgbClr val="925B9D"/>
                </a:solidFill>
                <a:latin typeface="+mj-lt"/>
                <a:ea typeface="+mj-ea"/>
                <a:cs typeface="+mj-cs"/>
              </a:rPr>
              <a:t> A Time to Act</a:t>
            </a:r>
          </a:p>
          <a:p>
            <a:pPr defTabSz="914400">
              <a:lnSpc>
                <a:spcPct val="90000"/>
              </a:lnSpc>
              <a:spcBef>
                <a:spcPct val="0"/>
              </a:spcBef>
              <a:spcAft>
                <a:spcPts val="600"/>
              </a:spcAft>
            </a:pPr>
            <a:endParaRPr lang="en-US" sz="4800" spc="-100" dirty="0">
              <a:solidFill>
                <a:schemeClr val="accent1">
                  <a:lumMod val="75000"/>
                </a:schemeClr>
              </a:solidFill>
              <a:latin typeface="+mj-lt"/>
              <a:ea typeface="+mj-ea"/>
              <a:cs typeface="+mj-cs"/>
            </a:endParaRPr>
          </a:p>
          <a:p>
            <a:pPr defTabSz="914400">
              <a:lnSpc>
                <a:spcPct val="90000"/>
              </a:lnSpc>
              <a:spcBef>
                <a:spcPct val="0"/>
              </a:spcBef>
              <a:spcAft>
                <a:spcPts val="600"/>
              </a:spcAft>
            </a:pPr>
            <a:endParaRPr lang="en-US" sz="7000" spc="-100" dirty="0">
              <a:solidFill>
                <a:schemeClr val="accent1">
                  <a:lumMod val="75000"/>
                </a:schemeClr>
              </a:solidFill>
              <a:latin typeface="+mj-lt"/>
              <a:ea typeface="+mj-ea"/>
              <a:cs typeface="+mj-cs"/>
            </a:endParaRPr>
          </a:p>
          <a:p>
            <a:pPr marL="285750" indent="-285750" defTabSz="914400">
              <a:lnSpc>
                <a:spcPct val="90000"/>
              </a:lnSpc>
              <a:spcBef>
                <a:spcPct val="0"/>
              </a:spcBef>
              <a:spcAft>
                <a:spcPts val="1200"/>
              </a:spcAft>
              <a:buFont typeface="Wingdings" pitchFamily="2" charset="2"/>
              <a:buChar char="Ø"/>
            </a:pPr>
            <a:r>
              <a:rPr lang="en-US" sz="4100" dirty="0">
                <a:solidFill>
                  <a:schemeClr val="accent1">
                    <a:lumMod val="75000"/>
                  </a:schemeClr>
                </a:solidFill>
              </a:rPr>
              <a:t> </a:t>
            </a:r>
            <a:r>
              <a:rPr lang="en-US" sz="3600" dirty="0">
                <a:solidFill>
                  <a:schemeClr val="tx2"/>
                </a:solidFill>
              </a:rPr>
              <a:t>”We need to move beyond describing this disparity to increasing female representation in CVD clinical trials so that the evidence for clinical decision-making matches the population with CVD.”</a:t>
            </a:r>
            <a:endParaRPr lang="en-US" sz="3600" spc="-100" dirty="0">
              <a:solidFill>
                <a:schemeClr val="tx2"/>
              </a:solidFill>
              <a:latin typeface="+mj-lt"/>
              <a:ea typeface="+mj-ea"/>
              <a:cs typeface="+mj-cs"/>
            </a:endParaRPr>
          </a:p>
          <a:p>
            <a:pPr defTabSz="914400">
              <a:lnSpc>
                <a:spcPct val="90000"/>
              </a:lnSpc>
              <a:spcBef>
                <a:spcPct val="0"/>
              </a:spcBef>
              <a:spcAft>
                <a:spcPts val="600"/>
              </a:spcAft>
            </a:pPr>
            <a:endParaRPr lang="en-US" sz="4800" spc="-100" dirty="0">
              <a:solidFill>
                <a:schemeClr val="accent1">
                  <a:lumMod val="75000"/>
                </a:schemeClr>
              </a:solidFill>
              <a:latin typeface="+mj-lt"/>
              <a:ea typeface="+mj-ea"/>
              <a:cs typeface="+mj-cs"/>
            </a:endParaRPr>
          </a:p>
          <a:p>
            <a:pPr defTabSz="914400">
              <a:lnSpc>
                <a:spcPct val="90000"/>
              </a:lnSpc>
              <a:spcBef>
                <a:spcPct val="0"/>
              </a:spcBef>
              <a:spcAft>
                <a:spcPts val="600"/>
              </a:spcAft>
            </a:pPr>
            <a:endParaRPr lang="en-US" sz="4800" spc="-100" dirty="0">
              <a:solidFill>
                <a:schemeClr val="accent1">
                  <a:lumMod val="75000"/>
                </a:schemeClr>
              </a:solidFill>
              <a:latin typeface="+mj-lt"/>
              <a:ea typeface="+mj-ea"/>
              <a:cs typeface="+mj-cs"/>
            </a:endParaRPr>
          </a:p>
          <a:p>
            <a:pPr defTabSz="914400">
              <a:lnSpc>
                <a:spcPct val="90000"/>
              </a:lnSpc>
              <a:spcBef>
                <a:spcPct val="0"/>
              </a:spcBef>
              <a:spcAft>
                <a:spcPts val="600"/>
              </a:spcAft>
            </a:pPr>
            <a:endParaRPr lang="en-US" sz="4800" spc="-100" dirty="0">
              <a:solidFill>
                <a:schemeClr val="accent1">
                  <a:lumMod val="75000"/>
                </a:schemeClr>
              </a:solidFill>
              <a:latin typeface="+mj-lt"/>
              <a:ea typeface="+mj-ea"/>
              <a:cs typeface="+mj-cs"/>
            </a:endParaRPr>
          </a:p>
          <a:p>
            <a:pPr defTabSz="914400">
              <a:lnSpc>
                <a:spcPct val="90000"/>
              </a:lnSpc>
              <a:spcBef>
                <a:spcPct val="0"/>
              </a:spcBef>
              <a:spcAft>
                <a:spcPts val="600"/>
              </a:spcAft>
            </a:pPr>
            <a:endParaRPr lang="en-US" sz="4800" spc="-100" dirty="0">
              <a:solidFill>
                <a:schemeClr val="accent1">
                  <a:lumMod val="75000"/>
                </a:schemeClr>
              </a:solidFill>
              <a:latin typeface="+mj-lt"/>
              <a:ea typeface="+mj-ea"/>
              <a:cs typeface="+mj-cs"/>
            </a:endParaRPr>
          </a:p>
        </p:txBody>
      </p:sp>
      <p:sp>
        <p:nvSpPr>
          <p:cNvPr id="26" name="Rectangle 25">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724447" cy="13953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767825"/>
            <a:ext cx="643467" cy="1395357"/>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5999"/>
            <a:ext cx="3731816"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2285999"/>
            <a:ext cx="645258" cy="3809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94F154A-1466-814E-98FE-7D33D5605DE8}"/>
              </a:ext>
            </a:extLst>
          </p:cNvPr>
          <p:cNvPicPr>
            <a:picLocks noChangeAspect="1"/>
          </p:cNvPicPr>
          <p:nvPr/>
        </p:nvPicPr>
        <p:blipFill>
          <a:blip r:embed="rId2"/>
          <a:stretch>
            <a:fillRect/>
          </a:stretch>
        </p:blipFill>
        <p:spPr>
          <a:xfrm>
            <a:off x="306922" y="2939918"/>
            <a:ext cx="3110600" cy="2384793"/>
          </a:xfrm>
          <a:prstGeom prst="rect">
            <a:avLst/>
          </a:prstGeom>
        </p:spPr>
      </p:pic>
      <p:pic>
        <p:nvPicPr>
          <p:cNvPr id="6" name="Picture 5">
            <a:extLst>
              <a:ext uri="{FF2B5EF4-FFF2-40B4-BE49-F238E27FC236}">
                <a16:creationId xmlns:a16="http://schemas.microsoft.com/office/drawing/2014/main" id="{D7DBFC04-F1CC-1741-9111-4D0210A49A37}"/>
              </a:ext>
            </a:extLst>
          </p:cNvPr>
          <p:cNvPicPr>
            <a:picLocks noChangeAspect="1"/>
          </p:cNvPicPr>
          <p:nvPr/>
        </p:nvPicPr>
        <p:blipFill>
          <a:blip r:embed="rId3"/>
          <a:stretch>
            <a:fillRect/>
          </a:stretch>
        </p:blipFill>
        <p:spPr>
          <a:xfrm>
            <a:off x="306922" y="988005"/>
            <a:ext cx="3170251" cy="943343"/>
          </a:xfrm>
          <a:prstGeom prst="rect">
            <a:avLst/>
          </a:prstGeom>
        </p:spPr>
      </p:pic>
      <p:sp>
        <p:nvSpPr>
          <p:cNvPr id="3" name="Rectangle 2">
            <a:extLst>
              <a:ext uri="{FF2B5EF4-FFF2-40B4-BE49-F238E27FC236}">
                <a16:creationId xmlns:a16="http://schemas.microsoft.com/office/drawing/2014/main" id="{6D2D18C7-CFB3-4F48-AEAB-A3CF3986AB65}"/>
              </a:ext>
            </a:extLst>
          </p:cNvPr>
          <p:cNvSpPr/>
          <p:nvPr/>
        </p:nvSpPr>
        <p:spPr>
          <a:xfrm>
            <a:off x="83654" y="6534474"/>
            <a:ext cx="2812648" cy="215444"/>
          </a:xfrm>
          <a:prstGeom prst="rect">
            <a:avLst/>
          </a:prstGeom>
        </p:spPr>
        <p:txBody>
          <a:bodyPr wrap="square">
            <a:spAutoFit/>
          </a:bodyPr>
          <a:lstStyle/>
          <a:p>
            <a:pPr lvl="0" defTabSz="914400">
              <a:defRPr/>
            </a:pPr>
            <a:r>
              <a:rPr lang="en-US" sz="800" kern="0" dirty="0">
                <a:solidFill>
                  <a:sysClr val="windowText" lastClr="000000"/>
                </a:solidFill>
              </a:rPr>
              <a:t>Rodriguez F, Harrington RA. JACC Cardiovasc Int. 2019; 12(3).  </a:t>
            </a:r>
          </a:p>
        </p:txBody>
      </p:sp>
    </p:spTree>
    <p:extLst>
      <p:ext uri="{BB962C8B-B14F-4D97-AF65-F5344CB8AC3E}">
        <p14:creationId xmlns:p14="http://schemas.microsoft.com/office/powerpoint/2010/main" val="28680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5C9DC5-535F-AE49-A9BA-521DA4650B92}"/>
              </a:ext>
            </a:extLst>
          </p:cNvPr>
          <p:cNvSpPr txBox="1">
            <a:spLocks/>
          </p:cNvSpPr>
          <p:nvPr/>
        </p:nvSpPr>
        <p:spPr>
          <a:xfrm>
            <a:off x="252919" y="3042901"/>
            <a:ext cx="2947482" cy="16597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600" dirty="0"/>
              <a:t>  Introduce </a:t>
            </a:r>
            <a:br>
              <a:rPr lang="en-US" sz="2600" dirty="0"/>
            </a:br>
            <a:r>
              <a:rPr lang="en-US" sz="2600" dirty="0"/>
              <a:t>  potential benefits </a:t>
            </a:r>
            <a:br>
              <a:rPr lang="en-US" sz="2600" dirty="0"/>
            </a:br>
            <a:r>
              <a:rPr lang="en-US" sz="2600" dirty="0"/>
              <a:t>  of enrollment</a:t>
            </a:r>
          </a:p>
          <a:p>
            <a:endParaRPr lang="en-US" sz="2600" dirty="0"/>
          </a:p>
          <a:p>
            <a:r>
              <a:rPr lang="en-US" sz="2600" dirty="0"/>
              <a:t>  Dispel </a:t>
            </a:r>
            <a:br>
              <a:rPr lang="en-US" sz="2600" dirty="0"/>
            </a:br>
            <a:r>
              <a:rPr lang="en-US" sz="2600" dirty="0"/>
              <a:t>  misconceptions</a:t>
            </a:r>
          </a:p>
        </p:txBody>
      </p:sp>
      <p:cxnSp>
        <p:nvCxnSpPr>
          <p:cNvPr id="10" name="Straight Connector 9">
            <a:extLst>
              <a:ext uri="{FF2B5EF4-FFF2-40B4-BE49-F238E27FC236}">
                <a16:creationId xmlns:a16="http://schemas.microsoft.com/office/drawing/2014/main" id="{AE9659A0-A788-AB4D-A4C1-DE7CDE2EFAA3}"/>
              </a:ext>
            </a:extLst>
          </p:cNvPr>
          <p:cNvCxnSpPr/>
          <p:nvPr/>
        </p:nvCxnSpPr>
        <p:spPr>
          <a:xfrm>
            <a:off x="252919" y="2616584"/>
            <a:ext cx="29139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3">
            <a:extLst>
              <a:ext uri="{FF2B5EF4-FFF2-40B4-BE49-F238E27FC236}">
                <a16:creationId xmlns:a16="http://schemas.microsoft.com/office/drawing/2014/main" id="{A1C2B43C-20E6-2B4C-AB64-C86017D98EC2}"/>
              </a:ext>
            </a:extLst>
          </p:cNvPr>
          <p:cNvGraphicFramePr>
            <a:graphicFrameLocks/>
          </p:cNvGraphicFramePr>
          <p:nvPr>
            <p:extLst>
              <p:ext uri="{D42A27DB-BD31-4B8C-83A1-F6EECF244321}">
                <p14:modId xmlns:p14="http://schemas.microsoft.com/office/powerpoint/2010/main" val="165706946"/>
              </p:ext>
            </p:extLst>
          </p:nvPr>
        </p:nvGraphicFramePr>
        <p:xfrm>
          <a:off x="4279339" y="814555"/>
          <a:ext cx="2298512" cy="5492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3">
            <a:extLst>
              <a:ext uri="{FF2B5EF4-FFF2-40B4-BE49-F238E27FC236}">
                <a16:creationId xmlns:a16="http://schemas.microsoft.com/office/drawing/2014/main" id="{FC458D98-22B2-4F47-BD47-6232E13BB656}"/>
              </a:ext>
            </a:extLst>
          </p:cNvPr>
          <p:cNvGraphicFramePr>
            <a:graphicFrameLocks/>
          </p:cNvGraphicFramePr>
          <p:nvPr>
            <p:extLst>
              <p:ext uri="{D42A27DB-BD31-4B8C-83A1-F6EECF244321}">
                <p14:modId xmlns:p14="http://schemas.microsoft.com/office/powerpoint/2010/main" val="3198881087"/>
              </p:ext>
            </p:extLst>
          </p:nvPr>
        </p:nvGraphicFramePr>
        <p:xfrm>
          <a:off x="8382933" y="814556"/>
          <a:ext cx="2912594" cy="3098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Content Placeholder 3">
            <a:extLst>
              <a:ext uri="{FF2B5EF4-FFF2-40B4-BE49-F238E27FC236}">
                <a16:creationId xmlns:a16="http://schemas.microsoft.com/office/drawing/2014/main" id="{3CC6E975-F6E7-D240-9E89-ADF74446C523}"/>
              </a:ext>
            </a:extLst>
          </p:cNvPr>
          <p:cNvGraphicFramePr>
            <a:graphicFrameLocks/>
          </p:cNvGraphicFramePr>
          <p:nvPr>
            <p:extLst>
              <p:ext uri="{D42A27DB-BD31-4B8C-83A1-F6EECF244321}">
                <p14:modId xmlns:p14="http://schemas.microsoft.com/office/powerpoint/2010/main" val="1234869156"/>
              </p:ext>
            </p:extLst>
          </p:nvPr>
        </p:nvGraphicFramePr>
        <p:xfrm>
          <a:off x="6434511" y="814557"/>
          <a:ext cx="2298512" cy="42684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Title 1">
            <a:extLst>
              <a:ext uri="{FF2B5EF4-FFF2-40B4-BE49-F238E27FC236}">
                <a16:creationId xmlns:a16="http://schemas.microsoft.com/office/drawing/2014/main" id="{ABA42479-B747-7148-BF36-9DB990B698B8}"/>
              </a:ext>
            </a:extLst>
          </p:cNvPr>
          <p:cNvSpPr>
            <a:spLocks noGrp="1"/>
          </p:cNvSpPr>
          <p:nvPr>
            <p:ph type="title"/>
          </p:nvPr>
        </p:nvSpPr>
        <p:spPr>
          <a:xfrm>
            <a:off x="151318" y="1377838"/>
            <a:ext cx="3201482" cy="1659704"/>
          </a:xfrm>
        </p:spPr>
        <p:txBody>
          <a:bodyPr anchor="t">
            <a:normAutofit/>
          </a:bodyPr>
          <a:lstStyle/>
          <a:p>
            <a:r>
              <a:rPr lang="en-US" sz="3200" dirty="0"/>
              <a:t>Issues &amp; Strategies to Enroll Women</a:t>
            </a:r>
          </a:p>
        </p:txBody>
      </p:sp>
    </p:spTree>
    <p:extLst>
      <p:ext uri="{BB962C8B-B14F-4D97-AF65-F5344CB8AC3E}">
        <p14:creationId xmlns:p14="http://schemas.microsoft.com/office/powerpoint/2010/main" val="107600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E8CF2-3E52-4E81-9B13-CD4BE376A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570" y="706463"/>
            <a:ext cx="5196840" cy="866140"/>
          </a:xfrm>
          <a:prstGeom prst="rect">
            <a:avLst/>
          </a:prstGeom>
        </p:spPr>
      </p:pic>
      <p:pic>
        <p:nvPicPr>
          <p:cNvPr id="5" name="Picture 4">
            <a:extLst>
              <a:ext uri="{FF2B5EF4-FFF2-40B4-BE49-F238E27FC236}">
                <a16:creationId xmlns:a16="http://schemas.microsoft.com/office/drawing/2014/main" id="{9DD2407E-692A-41C2-B689-B957B4834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901" y="706464"/>
            <a:ext cx="2682068" cy="5364136"/>
          </a:xfrm>
          <a:prstGeom prst="rect">
            <a:avLst/>
          </a:prstGeom>
          <a:ln>
            <a:solidFill>
              <a:schemeClr val="accent1">
                <a:lumMod val="40000"/>
                <a:lumOff val="60000"/>
              </a:schemeClr>
            </a:solidFill>
          </a:ln>
        </p:spPr>
      </p:pic>
      <p:pic>
        <p:nvPicPr>
          <p:cNvPr id="7" name="Picture 6">
            <a:extLst>
              <a:ext uri="{FF2B5EF4-FFF2-40B4-BE49-F238E27FC236}">
                <a16:creationId xmlns:a16="http://schemas.microsoft.com/office/drawing/2014/main" id="{8299A9BC-0BD6-4C55-8188-4C2F74857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570" y="1701799"/>
            <a:ext cx="5196840" cy="4330700"/>
          </a:xfrm>
          <a:prstGeom prst="rect">
            <a:avLst/>
          </a:prstGeom>
        </p:spPr>
      </p:pic>
      <p:graphicFrame>
        <p:nvGraphicFramePr>
          <p:cNvPr id="2" name="Diagram 1">
            <a:extLst>
              <a:ext uri="{FF2B5EF4-FFF2-40B4-BE49-F238E27FC236}">
                <a16:creationId xmlns:a16="http://schemas.microsoft.com/office/drawing/2014/main" id="{A5B7DDD9-7C50-7549-9D40-1F627BFE1A61}"/>
              </a:ext>
            </a:extLst>
          </p:cNvPr>
          <p:cNvGraphicFramePr/>
          <p:nvPr>
            <p:extLst>
              <p:ext uri="{D42A27DB-BD31-4B8C-83A1-F6EECF244321}">
                <p14:modId xmlns:p14="http://schemas.microsoft.com/office/powerpoint/2010/main" val="3476696050"/>
              </p:ext>
            </p:extLst>
          </p:nvPr>
        </p:nvGraphicFramePr>
        <p:xfrm>
          <a:off x="208590" y="1301140"/>
          <a:ext cx="3600457" cy="44598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3379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1304-FD28-3241-B458-4BF008BF14A3}"/>
              </a:ext>
            </a:extLst>
          </p:cNvPr>
          <p:cNvSpPr>
            <a:spLocks noGrp="1"/>
          </p:cNvSpPr>
          <p:nvPr>
            <p:ph type="title"/>
          </p:nvPr>
        </p:nvSpPr>
        <p:spPr>
          <a:xfrm>
            <a:off x="252919" y="1123838"/>
            <a:ext cx="2947482" cy="1659704"/>
          </a:xfrm>
        </p:spPr>
        <p:txBody>
          <a:bodyPr anchor="t">
            <a:normAutofit/>
          </a:bodyPr>
          <a:lstStyle/>
          <a:p>
            <a:r>
              <a:rPr lang="en-US" sz="3200" dirty="0"/>
              <a:t>Strategies to Enroll Women</a:t>
            </a:r>
          </a:p>
        </p:txBody>
      </p:sp>
      <p:sp>
        <p:nvSpPr>
          <p:cNvPr id="7" name="Title 1">
            <a:extLst>
              <a:ext uri="{FF2B5EF4-FFF2-40B4-BE49-F238E27FC236}">
                <a16:creationId xmlns:a16="http://schemas.microsoft.com/office/drawing/2014/main" id="{255C9DC5-535F-AE49-A9BA-521DA4650B92}"/>
              </a:ext>
            </a:extLst>
          </p:cNvPr>
          <p:cNvSpPr txBox="1">
            <a:spLocks/>
          </p:cNvSpPr>
          <p:nvPr/>
        </p:nvSpPr>
        <p:spPr>
          <a:xfrm>
            <a:off x="105065" y="3257307"/>
            <a:ext cx="3470564" cy="16597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200" dirty="0"/>
              <a:t>   Explain the logistics     </a:t>
            </a:r>
            <a:br>
              <a:rPr lang="en-US" sz="2200" dirty="0"/>
            </a:br>
            <a:r>
              <a:rPr lang="en-US" sz="2200" dirty="0"/>
              <a:t>   upfront</a:t>
            </a:r>
            <a:br>
              <a:rPr lang="en-US" sz="2200" dirty="0"/>
            </a:br>
            <a:endParaRPr lang="en-US" sz="2200" dirty="0"/>
          </a:p>
          <a:p>
            <a:r>
              <a:rPr lang="en-US" sz="2200" dirty="0"/>
              <a:t>    Provide additional reading </a:t>
            </a:r>
            <a:br>
              <a:rPr lang="en-US" sz="2200" dirty="0"/>
            </a:br>
            <a:r>
              <a:rPr lang="en-US" sz="2200" dirty="0"/>
              <a:t>    and more time for decision-</a:t>
            </a:r>
            <a:br>
              <a:rPr lang="en-US" sz="2200" dirty="0"/>
            </a:br>
            <a:r>
              <a:rPr lang="en-US" sz="2200" dirty="0"/>
              <a:t>    making</a:t>
            </a:r>
          </a:p>
        </p:txBody>
      </p:sp>
      <p:cxnSp>
        <p:nvCxnSpPr>
          <p:cNvPr id="10" name="Straight Connector 9">
            <a:extLst>
              <a:ext uri="{FF2B5EF4-FFF2-40B4-BE49-F238E27FC236}">
                <a16:creationId xmlns:a16="http://schemas.microsoft.com/office/drawing/2014/main" id="{AE9659A0-A788-AB4D-A4C1-DE7CDE2EFAA3}"/>
              </a:ext>
            </a:extLst>
          </p:cNvPr>
          <p:cNvCxnSpPr/>
          <p:nvPr/>
        </p:nvCxnSpPr>
        <p:spPr>
          <a:xfrm>
            <a:off x="252919" y="2616584"/>
            <a:ext cx="29139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0898643-2C28-8E40-A577-DB618FA26E48}"/>
              </a:ext>
            </a:extLst>
          </p:cNvPr>
          <p:cNvPicPr>
            <a:picLocks noChangeAspect="1"/>
          </p:cNvPicPr>
          <p:nvPr/>
        </p:nvPicPr>
        <p:blipFill>
          <a:blip r:embed="rId2"/>
          <a:stretch>
            <a:fillRect/>
          </a:stretch>
        </p:blipFill>
        <p:spPr>
          <a:xfrm>
            <a:off x="3544133" y="641645"/>
            <a:ext cx="8101015" cy="2693587"/>
          </a:xfrm>
          <a:prstGeom prst="rect">
            <a:avLst/>
          </a:prstGeom>
          <a:ln>
            <a:solidFill>
              <a:schemeClr val="accent1">
                <a:lumMod val="40000"/>
                <a:lumOff val="60000"/>
              </a:schemeClr>
            </a:solidFill>
          </a:ln>
        </p:spPr>
      </p:pic>
      <p:pic>
        <p:nvPicPr>
          <p:cNvPr id="11" name="Picture 10">
            <a:extLst>
              <a:ext uri="{FF2B5EF4-FFF2-40B4-BE49-F238E27FC236}">
                <a16:creationId xmlns:a16="http://schemas.microsoft.com/office/drawing/2014/main" id="{010FBA61-E271-9945-AE5E-BA0475059E1D}"/>
              </a:ext>
            </a:extLst>
          </p:cNvPr>
          <p:cNvPicPr>
            <a:picLocks noChangeAspect="1"/>
          </p:cNvPicPr>
          <p:nvPr/>
        </p:nvPicPr>
        <p:blipFill>
          <a:blip r:embed="rId3"/>
          <a:stretch>
            <a:fillRect/>
          </a:stretch>
        </p:blipFill>
        <p:spPr>
          <a:xfrm>
            <a:off x="3544134" y="3544071"/>
            <a:ext cx="8101015" cy="2693586"/>
          </a:xfrm>
          <a:prstGeom prst="rect">
            <a:avLst/>
          </a:prstGeom>
        </p:spPr>
      </p:pic>
    </p:spTree>
    <p:extLst>
      <p:ext uri="{BB962C8B-B14F-4D97-AF65-F5344CB8AC3E}">
        <p14:creationId xmlns:p14="http://schemas.microsoft.com/office/powerpoint/2010/main" val="36846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CB643C-AAF7-AF43-B74A-674A2EB42BA9}"/>
              </a:ext>
            </a:extLst>
          </p:cNvPr>
          <p:cNvSpPr/>
          <p:nvPr/>
        </p:nvSpPr>
        <p:spPr>
          <a:xfrm>
            <a:off x="8710666" y="797941"/>
            <a:ext cx="3549143" cy="4788724"/>
          </a:xfrm>
          <a:prstGeom prst="rect">
            <a:avLst/>
          </a:prstGeom>
        </p:spPr>
        <p:txBody>
          <a:bodyPr vert="horz" lIns="91440" tIns="45720" rIns="91440" bIns="45720" rtlCol="0" anchor="ctr">
            <a:normAutofit/>
          </a:bodyPr>
          <a:lstStyle/>
          <a:p>
            <a:pPr lvl="0" defTabSz="914400">
              <a:lnSpc>
                <a:spcPct val="90000"/>
              </a:lnSpc>
              <a:spcBef>
                <a:spcPct val="0"/>
              </a:spcBef>
              <a:spcAft>
                <a:spcPct val="35000"/>
              </a:spcAft>
            </a:pPr>
            <a:r>
              <a:rPr lang="en-US" sz="2800" spc="-60" dirty="0">
                <a:solidFill>
                  <a:srgbClr val="FFFFFF"/>
                </a:solidFill>
                <a:latin typeface="+mj-lt"/>
                <a:ea typeface="+mj-ea"/>
                <a:cs typeface="+mj-cs"/>
              </a:rPr>
              <a:t>Strategies for Retention</a:t>
            </a:r>
          </a:p>
          <a:p>
            <a:pPr lvl="0" defTabSz="914400">
              <a:lnSpc>
                <a:spcPct val="90000"/>
              </a:lnSpc>
              <a:spcBef>
                <a:spcPct val="0"/>
              </a:spcBef>
              <a:spcAft>
                <a:spcPct val="35000"/>
              </a:spcAft>
            </a:pPr>
            <a:endParaRPr lang="en-US" sz="2800" spc="-60" dirty="0">
              <a:solidFill>
                <a:srgbClr val="FFFFFF"/>
              </a:solidFill>
              <a:latin typeface="+mj-lt"/>
              <a:ea typeface="+mj-ea"/>
              <a:cs typeface="+mj-cs"/>
            </a:endParaRPr>
          </a:p>
          <a:p>
            <a:pPr lvl="0" defTabSz="914400">
              <a:lnSpc>
                <a:spcPct val="90000"/>
              </a:lnSpc>
              <a:spcBef>
                <a:spcPct val="0"/>
              </a:spcBef>
              <a:spcAft>
                <a:spcPct val="35000"/>
              </a:spcAft>
            </a:pPr>
            <a:endParaRPr lang="en-US" sz="1400" spc="-60" dirty="0">
              <a:solidFill>
                <a:srgbClr val="FFFFFF"/>
              </a:solidFill>
              <a:latin typeface="+mj-lt"/>
              <a:ea typeface="+mj-ea"/>
              <a:cs typeface="+mj-cs"/>
            </a:endParaRPr>
          </a:p>
          <a:p>
            <a:pPr lvl="0" defTabSz="914400">
              <a:lnSpc>
                <a:spcPct val="90000"/>
              </a:lnSpc>
              <a:spcBef>
                <a:spcPct val="0"/>
              </a:spcBef>
              <a:spcAft>
                <a:spcPct val="35000"/>
              </a:spcAft>
            </a:pPr>
            <a:r>
              <a:rPr lang="en-US" sz="2400" spc="-60" dirty="0">
                <a:solidFill>
                  <a:srgbClr val="FFFFFF"/>
                </a:solidFill>
                <a:latin typeface="+mj-lt"/>
                <a:ea typeface="+mj-ea"/>
                <a:cs typeface="+mj-cs"/>
              </a:rPr>
              <a:t>  Examine trial design  </a:t>
            </a:r>
            <a:br>
              <a:rPr lang="en-US" sz="2400" spc="-60" dirty="0">
                <a:solidFill>
                  <a:srgbClr val="FFFFFF"/>
                </a:solidFill>
                <a:latin typeface="+mj-lt"/>
                <a:ea typeface="+mj-ea"/>
                <a:cs typeface="+mj-cs"/>
              </a:rPr>
            </a:br>
            <a:r>
              <a:rPr lang="en-US" sz="2400" spc="-60" dirty="0">
                <a:solidFill>
                  <a:srgbClr val="FFFFFF"/>
                </a:solidFill>
                <a:latin typeface="+mj-lt"/>
                <a:ea typeface="+mj-ea"/>
                <a:cs typeface="+mj-cs"/>
              </a:rPr>
              <a:t>  elements and protocols</a:t>
            </a:r>
            <a:br>
              <a:rPr lang="en-US" sz="2400" spc="-60" dirty="0">
                <a:solidFill>
                  <a:srgbClr val="FFFFFF"/>
                </a:solidFill>
                <a:latin typeface="+mj-lt"/>
                <a:ea typeface="+mj-ea"/>
                <a:cs typeface="+mj-cs"/>
              </a:rPr>
            </a:br>
            <a:endParaRPr lang="en-US" sz="2400" spc="-60" dirty="0">
              <a:solidFill>
                <a:srgbClr val="FFFFFF"/>
              </a:solidFill>
              <a:latin typeface="+mj-lt"/>
              <a:ea typeface="+mj-ea"/>
              <a:cs typeface="+mj-cs"/>
            </a:endParaRPr>
          </a:p>
          <a:p>
            <a:pPr lvl="0" defTabSz="914400">
              <a:lnSpc>
                <a:spcPct val="90000"/>
              </a:lnSpc>
              <a:spcBef>
                <a:spcPct val="0"/>
              </a:spcBef>
              <a:spcAft>
                <a:spcPct val="35000"/>
              </a:spcAft>
            </a:pPr>
            <a:r>
              <a:rPr lang="en-US" sz="2400" spc="-60" dirty="0">
                <a:solidFill>
                  <a:srgbClr val="FFFFFF"/>
                </a:solidFill>
                <a:latin typeface="+mj-lt"/>
                <a:ea typeface="+mj-ea"/>
                <a:cs typeface="+mj-cs"/>
              </a:rPr>
              <a:t>     - Simplify trial burden </a:t>
            </a:r>
            <a:br>
              <a:rPr lang="en-US" sz="2400" spc="-60" dirty="0">
                <a:solidFill>
                  <a:srgbClr val="FFFFFF"/>
                </a:solidFill>
                <a:latin typeface="+mj-lt"/>
                <a:ea typeface="+mj-ea"/>
                <a:cs typeface="+mj-cs"/>
              </a:rPr>
            </a:br>
            <a:endParaRPr lang="en-US" sz="2400" spc="-60" dirty="0">
              <a:solidFill>
                <a:srgbClr val="FFFFFF"/>
              </a:solidFill>
              <a:latin typeface="+mj-lt"/>
              <a:ea typeface="+mj-ea"/>
              <a:cs typeface="+mj-cs"/>
            </a:endParaRPr>
          </a:p>
          <a:p>
            <a:pPr lvl="0" defTabSz="914400">
              <a:lnSpc>
                <a:spcPct val="90000"/>
              </a:lnSpc>
              <a:spcBef>
                <a:spcPct val="0"/>
              </a:spcBef>
              <a:spcAft>
                <a:spcPct val="35000"/>
              </a:spcAft>
            </a:pPr>
            <a:r>
              <a:rPr lang="en-US" sz="2400" spc="-60" dirty="0">
                <a:solidFill>
                  <a:srgbClr val="FFFFFF"/>
                </a:solidFill>
                <a:latin typeface="+mj-lt"/>
                <a:ea typeface="+mj-ea"/>
                <a:cs typeface="+mj-cs"/>
              </a:rPr>
              <a:t>     - Increase the number </a:t>
            </a:r>
            <a:br>
              <a:rPr lang="en-US" sz="2400" spc="-60" dirty="0">
                <a:solidFill>
                  <a:srgbClr val="FFFFFF"/>
                </a:solidFill>
                <a:latin typeface="+mj-lt"/>
                <a:ea typeface="+mj-ea"/>
                <a:cs typeface="+mj-cs"/>
              </a:rPr>
            </a:br>
            <a:r>
              <a:rPr lang="en-US" sz="2400" spc="-60" dirty="0">
                <a:solidFill>
                  <a:srgbClr val="FFFFFF"/>
                </a:solidFill>
                <a:latin typeface="+mj-lt"/>
                <a:ea typeface="+mj-ea"/>
                <a:cs typeface="+mj-cs"/>
              </a:rPr>
              <a:t>        of women who qualify</a:t>
            </a:r>
          </a:p>
        </p:txBody>
      </p:sp>
      <p:sp>
        <p:nvSpPr>
          <p:cNvPr id="26" name="Rectangle 25">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Diagram 2">
            <a:extLst>
              <a:ext uri="{FF2B5EF4-FFF2-40B4-BE49-F238E27FC236}">
                <a16:creationId xmlns:a16="http://schemas.microsoft.com/office/drawing/2014/main" id="{84FD109F-C1FB-5147-A7C2-FB1D60278494}"/>
              </a:ext>
            </a:extLst>
          </p:cNvPr>
          <p:cNvGraphicFramePr/>
          <p:nvPr>
            <p:extLst>
              <p:ext uri="{D42A27DB-BD31-4B8C-83A1-F6EECF244321}">
                <p14:modId xmlns:p14="http://schemas.microsoft.com/office/powerpoint/2010/main" val="2176508345"/>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House">
            <a:extLst>
              <a:ext uri="{FF2B5EF4-FFF2-40B4-BE49-F238E27FC236}">
                <a16:creationId xmlns:a16="http://schemas.microsoft.com/office/drawing/2014/main" id="{19196B6B-9EE4-1141-A3B2-AD06432EF5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99457" y="2696824"/>
            <a:ext cx="572206" cy="572206"/>
          </a:xfrm>
          <a:prstGeom prst="rect">
            <a:avLst/>
          </a:prstGeom>
        </p:spPr>
      </p:pic>
      <p:pic>
        <p:nvPicPr>
          <p:cNvPr id="30" name="Graphic 29" descr="Doctor">
            <a:extLst>
              <a:ext uri="{FF2B5EF4-FFF2-40B4-BE49-F238E27FC236}">
                <a16:creationId xmlns:a16="http://schemas.microsoft.com/office/drawing/2014/main" id="{7FE9CC24-4B5B-3E49-8626-5248229F4C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0176" y="4431042"/>
            <a:ext cx="572206" cy="572206"/>
          </a:xfrm>
          <a:prstGeom prst="rect">
            <a:avLst/>
          </a:prstGeom>
        </p:spPr>
      </p:pic>
      <p:pic>
        <p:nvPicPr>
          <p:cNvPr id="36" name="Graphic 35" descr="Car">
            <a:extLst>
              <a:ext uri="{FF2B5EF4-FFF2-40B4-BE49-F238E27FC236}">
                <a16:creationId xmlns:a16="http://schemas.microsoft.com/office/drawing/2014/main" id="{4C2054C2-0775-3F4A-97DC-7D580B5FC9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70176" y="5234992"/>
            <a:ext cx="572206" cy="572206"/>
          </a:xfrm>
          <a:prstGeom prst="rect">
            <a:avLst/>
          </a:prstGeom>
        </p:spPr>
      </p:pic>
      <p:pic>
        <p:nvPicPr>
          <p:cNvPr id="38" name="Graphic 37" descr="Computer">
            <a:extLst>
              <a:ext uri="{FF2B5EF4-FFF2-40B4-BE49-F238E27FC236}">
                <a16:creationId xmlns:a16="http://schemas.microsoft.com/office/drawing/2014/main" id="{C8E8546B-028E-BF4E-8A8E-CB7852533C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41613" y="1896461"/>
            <a:ext cx="572206" cy="572206"/>
          </a:xfrm>
          <a:prstGeom prst="rect">
            <a:avLst/>
          </a:prstGeom>
        </p:spPr>
      </p:pic>
      <p:pic>
        <p:nvPicPr>
          <p:cNvPr id="40" name="Graphic 39" descr="Downward trend">
            <a:extLst>
              <a:ext uri="{FF2B5EF4-FFF2-40B4-BE49-F238E27FC236}">
                <a16:creationId xmlns:a16="http://schemas.microsoft.com/office/drawing/2014/main" id="{D12E5AFA-FB30-2147-859D-CAC2C4C409E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99457" y="1070075"/>
            <a:ext cx="572206" cy="572206"/>
          </a:xfrm>
          <a:prstGeom prst="rect">
            <a:avLst/>
          </a:prstGeom>
        </p:spPr>
      </p:pic>
      <p:pic>
        <p:nvPicPr>
          <p:cNvPr id="42" name="Graphic 41" descr="Monthly calendar">
            <a:extLst>
              <a:ext uri="{FF2B5EF4-FFF2-40B4-BE49-F238E27FC236}">
                <a16:creationId xmlns:a16="http://schemas.microsoft.com/office/drawing/2014/main" id="{0A04E867-B991-354F-898B-1E1685D4EB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70176" y="3554340"/>
            <a:ext cx="572206" cy="572206"/>
          </a:xfrm>
          <a:prstGeom prst="rect">
            <a:avLst/>
          </a:prstGeom>
        </p:spPr>
      </p:pic>
      <p:cxnSp>
        <p:nvCxnSpPr>
          <p:cNvPr id="4" name="Straight Connector 3">
            <a:extLst>
              <a:ext uri="{FF2B5EF4-FFF2-40B4-BE49-F238E27FC236}">
                <a16:creationId xmlns:a16="http://schemas.microsoft.com/office/drawing/2014/main" id="{37BEA862-426D-CB4F-909B-A4DFA7CF99A9}"/>
              </a:ext>
            </a:extLst>
          </p:cNvPr>
          <p:cNvCxnSpPr/>
          <p:nvPr/>
        </p:nvCxnSpPr>
        <p:spPr>
          <a:xfrm>
            <a:off x="8901953" y="2182564"/>
            <a:ext cx="29139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9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7" y="-5929"/>
            <a:ext cx="12192000" cy="127000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1CFDB5D-815D-41FF-933C-9118A91CBF6F}"/>
              </a:ext>
            </a:extLst>
          </p:cNvPr>
          <p:cNvSpPr txBox="1">
            <a:spLocks/>
          </p:cNvSpPr>
          <p:nvPr/>
        </p:nvSpPr>
        <p:spPr>
          <a:xfrm>
            <a:off x="838200" y="139414"/>
            <a:ext cx="10515600" cy="10102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FFFF"/>
                </a:solidFill>
              </a:rPr>
              <a:t>A virtuous cycle – success begets success:</a:t>
            </a:r>
          </a:p>
          <a:p>
            <a:r>
              <a:rPr lang="en-US" sz="3200" dirty="0">
                <a:solidFill>
                  <a:srgbClr val="FFFFFF"/>
                </a:solidFill>
              </a:rPr>
              <a:t>    Women Cardiologists Need to Be Engaged</a:t>
            </a:r>
          </a:p>
        </p:txBody>
      </p:sp>
      <p:sp>
        <p:nvSpPr>
          <p:cNvPr id="6" name="Content Placeholder 2">
            <a:extLst>
              <a:ext uri="{FF2B5EF4-FFF2-40B4-BE49-F238E27FC236}">
                <a16:creationId xmlns:a16="http://schemas.microsoft.com/office/drawing/2014/main" id="{F7B6C962-5A2B-4916-8D0B-B4967E032F58}"/>
              </a:ext>
            </a:extLst>
          </p:cNvPr>
          <p:cNvSpPr txBox="1">
            <a:spLocks/>
          </p:cNvSpPr>
          <p:nvPr/>
        </p:nvSpPr>
        <p:spPr>
          <a:xfrm>
            <a:off x="6787580" y="2016854"/>
            <a:ext cx="528535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Only 4.5% of interventional cardiologists are women</a:t>
            </a:r>
          </a:p>
          <a:p>
            <a:endParaRPr lang="en-US" sz="2400" dirty="0">
              <a:solidFill>
                <a:schemeClr val="tx2"/>
              </a:solidFill>
            </a:endParaRPr>
          </a:p>
          <a:p>
            <a:r>
              <a:rPr lang="en-US" sz="2400" dirty="0">
                <a:solidFill>
                  <a:schemeClr val="tx2"/>
                </a:solidFill>
              </a:rPr>
              <a:t>Women 3x as likely to experience discrimination</a:t>
            </a:r>
          </a:p>
          <a:p>
            <a:endParaRPr lang="en-US" sz="2400" dirty="0">
              <a:solidFill>
                <a:schemeClr val="tx2"/>
              </a:solidFill>
            </a:endParaRPr>
          </a:p>
          <a:p>
            <a:r>
              <a:rPr lang="en-US" sz="2400" dirty="0">
                <a:solidFill>
                  <a:schemeClr val="tx2"/>
                </a:solidFill>
              </a:rPr>
              <a:t>There’s a critical need for greater diversity of physician leadership in trials and academia</a:t>
            </a:r>
          </a:p>
        </p:txBody>
      </p:sp>
      <p:pic>
        <p:nvPicPr>
          <p:cNvPr id="2" name="Picture 1" descr="Screen Shot 2019-11-11 at 2.14.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87" y="1910621"/>
            <a:ext cx="5117334" cy="3997917"/>
          </a:xfrm>
          <a:prstGeom prst="rect">
            <a:avLst/>
          </a:prstGeom>
          <a:ln>
            <a:solidFill>
              <a:schemeClr val="accent2">
                <a:lumMod val="75000"/>
              </a:schemeClr>
            </a:solidFill>
          </a:ln>
        </p:spPr>
      </p:pic>
      <p:sp>
        <p:nvSpPr>
          <p:cNvPr id="7" name="TextBox 6">
            <a:extLst>
              <a:ext uri="{FF2B5EF4-FFF2-40B4-BE49-F238E27FC236}">
                <a16:creationId xmlns:a16="http://schemas.microsoft.com/office/drawing/2014/main" id="{454293EC-1881-5644-B8A6-FCD9E5712660}"/>
              </a:ext>
            </a:extLst>
          </p:cNvPr>
          <p:cNvSpPr txBox="1"/>
          <p:nvPr/>
        </p:nvSpPr>
        <p:spPr>
          <a:xfrm>
            <a:off x="141402" y="6482492"/>
            <a:ext cx="2130458" cy="307777"/>
          </a:xfrm>
          <a:prstGeom prst="rect">
            <a:avLst/>
          </a:prstGeom>
          <a:noFill/>
        </p:spPr>
        <p:txBody>
          <a:bodyPr wrap="square" rtlCol="0">
            <a:spAutoFit/>
          </a:bodyPr>
          <a:lstStyle/>
          <a:p>
            <a:pPr lvl="0" defTabSz="914400">
              <a:defRPr/>
            </a:pPr>
            <a:r>
              <a:rPr lang="en-US" sz="700" dirty="0">
                <a:solidFill>
                  <a:schemeClr val="tx2"/>
                </a:solidFill>
              </a:rPr>
              <a:t>Wang </a:t>
            </a:r>
            <a:r>
              <a:rPr lang="en-US" sz="700" i="1" dirty="0">
                <a:solidFill>
                  <a:schemeClr val="tx2"/>
                </a:solidFill>
              </a:rPr>
              <a:t>et al</a:t>
            </a:r>
            <a:r>
              <a:rPr lang="en-US" sz="700" dirty="0">
                <a:solidFill>
                  <a:schemeClr val="tx2"/>
                </a:solidFill>
              </a:rPr>
              <a:t> Cath Cardiovasc </a:t>
            </a:r>
            <a:r>
              <a:rPr lang="en-US" sz="700" dirty="0" err="1">
                <a:solidFill>
                  <a:schemeClr val="tx2"/>
                </a:solidFill>
              </a:rPr>
              <a:t>Interv</a:t>
            </a:r>
            <a:r>
              <a:rPr lang="en-US" sz="700" dirty="0">
                <a:solidFill>
                  <a:schemeClr val="tx2"/>
                </a:solidFill>
              </a:rPr>
              <a:t>. 2016</a:t>
            </a:r>
          </a:p>
          <a:p>
            <a:pPr lvl="0" defTabSz="914400">
              <a:defRPr/>
            </a:pPr>
            <a:r>
              <a:rPr lang="en-US" sz="700" dirty="0">
                <a:solidFill>
                  <a:schemeClr val="tx2"/>
                </a:solidFill>
              </a:rPr>
              <a:t>Poppas </a:t>
            </a:r>
            <a:r>
              <a:rPr lang="en-US" sz="700" i="1" dirty="0">
                <a:solidFill>
                  <a:schemeClr val="tx2"/>
                </a:solidFill>
              </a:rPr>
              <a:t>et al</a:t>
            </a:r>
            <a:r>
              <a:rPr lang="en-US" sz="700" dirty="0">
                <a:solidFill>
                  <a:schemeClr val="tx2"/>
                </a:solidFill>
              </a:rPr>
              <a:t> J Am Coll </a:t>
            </a:r>
            <a:r>
              <a:rPr lang="en-US" sz="700" dirty="0" err="1">
                <a:solidFill>
                  <a:schemeClr val="tx2"/>
                </a:solidFill>
              </a:rPr>
              <a:t>Cardiol</a:t>
            </a:r>
            <a:r>
              <a:rPr lang="en-US" sz="700" dirty="0">
                <a:solidFill>
                  <a:schemeClr val="tx2"/>
                </a:solidFill>
              </a:rPr>
              <a:t>. 2008;</a:t>
            </a:r>
            <a:r>
              <a:rPr lang="en-US" sz="700" i="1" dirty="0">
                <a:solidFill>
                  <a:schemeClr val="tx2"/>
                </a:solidFill>
              </a:rPr>
              <a:t>52</a:t>
            </a:r>
            <a:r>
              <a:rPr lang="en-US" sz="700" dirty="0">
                <a:solidFill>
                  <a:schemeClr val="tx2"/>
                </a:solidFill>
              </a:rPr>
              <a:t>:2215–2226</a:t>
            </a:r>
            <a:endParaRPr kumimoji="0" lang="en-US" sz="600" b="0"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397493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6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F515F0-9B3C-1340-93B4-C3BA06E91B76}"/>
              </a:ext>
            </a:extLst>
          </p:cNvPr>
          <p:cNvSpPr>
            <a:spLocks noGrp="1"/>
          </p:cNvSpPr>
          <p:nvPr>
            <p:ph type="title"/>
          </p:nvPr>
        </p:nvSpPr>
        <p:spPr>
          <a:xfrm>
            <a:off x="157195" y="915954"/>
            <a:ext cx="4172758" cy="1255469"/>
          </a:xfrm>
        </p:spPr>
        <p:txBody>
          <a:bodyPr vert="horz" lIns="91440" tIns="45720" rIns="91440" bIns="45720" rtlCol="0" anchor="ctr">
            <a:normAutofit/>
          </a:bodyPr>
          <a:lstStyle/>
          <a:p>
            <a:r>
              <a:rPr lang="en-US" sz="2000" dirty="0"/>
              <a:t>Requires participation from multiple stakeholders: </a:t>
            </a:r>
            <a:br>
              <a:rPr lang="en-US" sz="2000" dirty="0"/>
            </a:br>
            <a:r>
              <a:rPr lang="en-US" sz="2000" dirty="0"/>
              <a:t>research output is valuable for everyone</a:t>
            </a:r>
            <a:br>
              <a:rPr lang="en-US" sz="2000" dirty="0"/>
            </a:br>
            <a:endParaRPr lang="en-US" sz="2000" dirty="0"/>
          </a:p>
        </p:txBody>
      </p:sp>
      <p:sp>
        <p:nvSpPr>
          <p:cNvPr id="18" name="Content Placeholder 2">
            <a:extLst>
              <a:ext uri="{FF2B5EF4-FFF2-40B4-BE49-F238E27FC236}">
                <a16:creationId xmlns:a16="http://schemas.microsoft.com/office/drawing/2014/main" id="{B8CBE62D-2895-1344-8184-A771019458A6}"/>
              </a:ext>
            </a:extLst>
          </p:cNvPr>
          <p:cNvSpPr txBox="1">
            <a:spLocks/>
          </p:cNvSpPr>
          <p:nvPr/>
        </p:nvSpPr>
        <p:spPr>
          <a:xfrm>
            <a:off x="157195" y="2379308"/>
            <a:ext cx="4519492" cy="3678110"/>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Clr>
                <a:schemeClr val="accent1"/>
              </a:buClr>
              <a:buNone/>
            </a:pPr>
            <a:r>
              <a:rPr lang="en-US" dirty="0">
                <a:solidFill>
                  <a:schemeClr val="bg1"/>
                </a:solidFill>
              </a:rPr>
              <a:t>Patient education to allay fears of risk </a:t>
            </a:r>
          </a:p>
          <a:p>
            <a:pPr marL="502920" lvl="1" indent="0">
              <a:buClr>
                <a:schemeClr val="accent1"/>
              </a:buClr>
              <a:buNone/>
            </a:pPr>
            <a:r>
              <a:rPr lang="en-US" dirty="0">
                <a:solidFill>
                  <a:schemeClr val="bg1"/>
                </a:solidFill>
              </a:rPr>
              <a:t>Patient advocacy</a:t>
            </a:r>
          </a:p>
          <a:p>
            <a:pPr marL="502920" lvl="1" indent="0">
              <a:buClr>
                <a:schemeClr val="accent1"/>
              </a:buClr>
              <a:buNone/>
            </a:pPr>
            <a:r>
              <a:rPr lang="en-US" dirty="0">
                <a:solidFill>
                  <a:schemeClr val="bg1"/>
                </a:solidFill>
              </a:rPr>
              <a:t>Public announcements</a:t>
            </a:r>
            <a:br>
              <a:rPr lang="en-US" dirty="0">
                <a:solidFill>
                  <a:schemeClr val="bg1"/>
                </a:solidFill>
              </a:rPr>
            </a:br>
            <a:endParaRPr lang="en-US" dirty="0">
              <a:solidFill>
                <a:schemeClr val="bg1"/>
              </a:solidFill>
            </a:endParaRPr>
          </a:p>
          <a:p>
            <a:pPr marL="45720" indent="0">
              <a:buClr>
                <a:schemeClr val="accent1"/>
              </a:buClr>
              <a:buNone/>
            </a:pPr>
            <a:r>
              <a:rPr lang="en-US" dirty="0">
                <a:solidFill>
                  <a:schemeClr val="bg1"/>
                </a:solidFill>
              </a:rPr>
              <a:t>Clinicians and researcher education and leadership</a:t>
            </a:r>
          </a:p>
          <a:p>
            <a:pPr marL="502920" lvl="1" indent="0">
              <a:buClr>
                <a:schemeClr val="accent1"/>
              </a:buClr>
              <a:buNone/>
            </a:pPr>
            <a:r>
              <a:rPr lang="en-US" dirty="0">
                <a:solidFill>
                  <a:schemeClr val="bg1"/>
                </a:solidFill>
              </a:rPr>
              <a:t>Societies</a:t>
            </a:r>
          </a:p>
          <a:p>
            <a:pPr marL="502920" lvl="1" indent="0">
              <a:buClr>
                <a:schemeClr val="accent1"/>
              </a:buClr>
              <a:buNone/>
            </a:pPr>
            <a:r>
              <a:rPr lang="en-US" dirty="0">
                <a:solidFill>
                  <a:schemeClr val="bg1"/>
                </a:solidFill>
              </a:rPr>
              <a:t>Journals</a:t>
            </a:r>
          </a:p>
          <a:p>
            <a:pPr marL="502920" lvl="1" indent="0">
              <a:buClr>
                <a:schemeClr val="accent1"/>
              </a:buClr>
              <a:buNone/>
            </a:pPr>
            <a:r>
              <a:rPr lang="en-US" dirty="0">
                <a:solidFill>
                  <a:schemeClr val="bg1"/>
                </a:solidFill>
              </a:rPr>
              <a:t>Meetings</a:t>
            </a:r>
          </a:p>
          <a:p>
            <a:pPr marL="502920" lvl="1" indent="0">
              <a:buClr>
                <a:schemeClr val="accent1"/>
              </a:buClr>
              <a:buNone/>
            </a:pPr>
            <a:r>
              <a:rPr lang="en-US" dirty="0">
                <a:solidFill>
                  <a:schemeClr val="bg1"/>
                </a:solidFill>
              </a:rPr>
              <a:t>Investigator leadership and funding</a:t>
            </a:r>
          </a:p>
          <a:p>
            <a:pPr marL="45720" indent="0">
              <a:buClr>
                <a:schemeClr val="accent1"/>
              </a:buClr>
              <a:buNone/>
            </a:pPr>
            <a:r>
              <a:rPr lang="en-US" dirty="0">
                <a:solidFill>
                  <a:schemeClr val="bg1"/>
                </a:solidFill>
              </a:rPr>
              <a:t>Inform guidelines and inclusion in guidelines</a:t>
            </a:r>
          </a:p>
          <a:p>
            <a:pPr marL="502920" lvl="1" indent="0">
              <a:buClr>
                <a:schemeClr val="accent1"/>
              </a:buClr>
              <a:buNone/>
            </a:pPr>
            <a:r>
              <a:rPr lang="en-US" dirty="0">
                <a:solidFill>
                  <a:schemeClr val="bg1"/>
                </a:solidFill>
              </a:rPr>
              <a:t>AHA/ACC task force </a:t>
            </a:r>
          </a:p>
          <a:p>
            <a:pPr marL="502920" lvl="1" indent="0">
              <a:buClr>
                <a:schemeClr val="accent1"/>
              </a:buClr>
              <a:buNone/>
            </a:pPr>
            <a:r>
              <a:rPr lang="en-US" dirty="0">
                <a:solidFill>
                  <a:schemeClr val="bg1"/>
                </a:solidFill>
              </a:rPr>
              <a:t>ESC task force</a:t>
            </a:r>
          </a:p>
          <a:p>
            <a:pPr marL="45720" indent="0">
              <a:buClr>
                <a:schemeClr val="accent1"/>
              </a:buClr>
              <a:buNone/>
            </a:pPr>
            <a:r>
              <a:rPr lang="en-US" dirty="0">
                <a:solidFill>
                  <a:schemeClr val="bg1"/>
                </a:solidFill>
              </a:rPr>
              <a:t>Research enrollment targets and sex-based analyses</a:t>
            </a:r>
          </a:p>
          <a:p>
            <a:pPr marL="502920" lvl="1" indent="0">
              <a:buClr>
                <a:schemeClr val="accent1"/>
              </a:buClr>
              <a:buNone/>
            </a:pPr>
            <a:r>
              <a:rPr lang="en-US" dirty="0">
                <a:solidFill>
                  <a:schemeClr val="bg1"/>
                </a:solidFill>
              </a:rPr>
              <a:t>FDA</a:t>
            </a:r>
          </a:p>
          <a:p>
            <a:pPr marL="502920" lvl="1" indent="0">
              <a:buClr>
                <a:schemeClr val="accent1"/>
              </a:buClr>
              <a:buNone/>
            </a:pPr>
            <a:r>
              <a:rPr lang="en-US" dirty="0">
                <a:solidFill>
                  <a:schemeClr val="bg1"/>
                </a:solidFill>
              </a:rPr>
              <a:t>Industry through </a:t>
            </a:r>
            <a:r>
              <a:rPr lang="en-US" dirty="0" err="1">
                <a:solidFill>
                  <a:schemeClr val="bg1"/>
                </a:solidFill>
              </a:rPr>
              <a:t>AdvaMed</a:t>
            </a:r>
            <a:endParaRPr lang="en-US" dirty="0">
              <a:solidFill>
                <a:schemeClr val="bg1"/>
              </a:solidFill>
            </a:endParaRPr>
          </a:p>
          <a:p>
            <a:pPr marL="502920" lvl="1" indent="0">
              <a:buClr>
                <a:schemeClr val="accent1"/>
              </a:buClr>
              <a:buNone/>
            </a:pPr>
            <a:r>
              <a:rPr lang="en-US" dirty="0">
                <a:solidFill>
                  <a:schemeClr val="bg1"/>
                </a:solidFill>
              </a:rPr>
              <a:t>Journals</a:t>
            </a:r>
          </a:p>
          <a:p>
            <a:pPr marL="0" indent="-182880">
              <a:buClr>
                <a:schemeClr val="accent1"/>
              </a:buClr>
              <a:buFont typeface="Wingdings" pitchFamily="2" charset="2"/>
              <a:buChar char="Ø"/>
            </a:pPr>
            <a:endParaRPr lang="en-US" dirty="0">
              <a:solidFill>
                <a:schemeClr val="bg1"/>
              </a:solidFill>
            </a:endParaRPr>
          </a:p>
          <a:p>
            <a:pPr lvl="1" indent="-182880">
              <a:buClr>
                <a:schemeClr val="accent1"/>
              </a:buClr>
              <a:buFont typeface="Wingdings" pitchFamily="2" charset="2"/>
              <a:buChar char="Ø"/>
            </a:pPr>
            <a:endParaRPr lang="en-US" dirty="0">
              <a:solidFill>
                <a:schemeClr val="bg1"/>
              </a:solidFill>
            </a:endParaRPr>
          </a:p>
          <a:p>
            <a:pPr lvl="1" indent="-182880">
              <a:buClr>
                <a:schemeClr val="accent1"/>
              </a:buClr>
              <a:buFont typeface="Wingdings" pitchFamily="2" charset="2"/>
              <a:buChar char="Ø"/>
            </a:pPr>
            <a:endParaRPr lang="en-US" dirty="0">
              <a:solidFill>
                <a:schemeClr val="bg1"/>
              </a:solidFill>
            </a:endParaRPr>
          </a:p>
          <a:p>
            <a:pPr indent="-182880">
              <a:buClr>
                <a:schemeClr val="accent1"/>
              </a:buClr>
              <a:buFont typeface="Wingdings" pitchFamily="2" charset="2"/>
              <a:buChar char="Ø"/>
            </a:pPr>
            <a:endParaRPr lang="en-US" dirty="0">
              <a:solidFill>
                <a:schemeClr val="bg1"/>
              </a:solidFill>
            </a:endParaRPr>
          </a:p>
        </p:txBody>
      </p:sp>
      <p:pic>
        <p:nvPicPr>
          <p:cNvPr id="8" name="Picture 7">
            <a:extLst>
              <a:ext uri="{FF2B5EF4-FFF2-40B4-BE49-F238E27FC236}">
                <a16:creationId xmlns:a16="http://schemas.microsoft.com/office/drawing/2014/main" id="{3BA67447-7DFF-7349-B16C-8A0629FD67BF}"/>
              </a:ext>
            </a:extLst>
          </p:cNvPr>
          <p:cNvPicPr>
            <a:picLocks noChangeAspect="1"/>
          </p:cNvPicPr>
          <p:nvPr/>
        </p:nvPicPr>
        <p:blipFill>
          <a:blip r:embed="rId2"/>
          <a:stretch>
            <a:fillRect/>
          </a:stretch>
        </p:blipFill>
        <p:spPr>
          <a:xfrm>
            <a:off x="5159363" y="606241"/>
            <a:ext cx="6144333" cy="6071233"/>
          </a:xfrm>
          <a:prstGeom prst="rect">
            <a:avLst/>
          </a:prstGeom>
        </p:spPr>
      </p:pic>
      <p:sp>
        <p:nvSpPr>
          <p:cNvPr id="3" name="TextBox 2">
            <a:extLst>
              <a:ext uri="{FF2B5EF4-FFF2-40B4-BE49-F238E27FC236}">
                <a16:creationId xmlns:a16="http://schemas.microsoft.com/office/drawing/2014/main" id="{96D1AA03-EEF0-2949-9C7A-68CAC87D9397}"/>
              </a:ext>
            </a:extLst>
          </p:cNvPr>
          <p:cNvSpPr txBox="1"/>
          <p:nvPr/>
        </p:nvSpPr>
        <p:spPr>
          <a:xfrm>
            <a:off x="3946967" y="1979271"/>
            <a:ext cx="2430684" cy="3240911"/>
          </a:xfrm>
          <a:prstGeom prst="rect">
            <a:avLst/>
          </a:prstGeom>
          <a:noFill/>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96B8C748-6BA9-B84C-A067-29AB2A1D9782}"/>
              </a:ext>
            </a:extLst>
          </p:cNvPr>
          <p:cNvCxnSpPr/>
          <p:nvPr/>
        </p:nvCxnSpPr>
        <p:spPr>
          <a:xfrm>
            <a:off x="92597" y="2986268"/>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6A51A2-4265-5647-860D-46FF1A0F07E2}"/>
              </a:ext>
            </a:extLst>
          </p:cNvPr>
          <p:cNvCxnSpPr>
            <a:cxnSpLocks/>
          </p:cNvCxnSpPr>
          <p:nvPr/>
        </p:nvCxnSpPr>
        <p:spPr>
          <a:xfrm>
            <a:off x="157195" y="1870163"/>
            <a:ext cx="4317786" cy="0"/>
          </a:xfrm>
          <a:prstGeom prst="line">
            <a:avLst/>
          </a:prstGeom>
          <a:ln w="38100">
            <a:solidFill>
              <a:schemeClr val="bg1">
                <a:alpha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767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325460-D398-4340-BF05-43A1CD484126}"/>
              </a:ext>
            </a:extLst>
          </p:cNvPr>
          <p:cNvSpPr>
            <a:spLocks noGrp="1"/>
          </p:cNvSpPr>
          <p:nvPr>
            <p:ph type="title"/>
          </p:nvPr>
        </p:nvSpPr>
        <p:spPr>
          <a:xfrm>
            <a:off x="342204" y="1517475"/>
            <a:ext cx="3361953" cy="1134532"/>
          </a:xfrm>
        </p:spPr>
        <p:txBody>
          <a:bodyPr vert="horz" lIns="91440" tIns="45720" rIns="91440" bIns="45720" rtlCol="0" anchor="b">
            <a:noAutofit/>
          </a:bodyPr>
          <a:lstStyle/>
          <a:p>
            <a:r>
              <a:rPr lang="en-US" sz="3200" spc="-100" dirty="0"/>
              <a:t>Advocacy groups are here to help</a:t>
            </a:r>
            <a:endParaRPr lang="en-US" sz="3000" spc="-100" dirty="0"/>
          </a:p>
        </p:txBody>
      </p:sp>
      <p:pic>
        <p:nvPicPr>
          <p:cNvPr id="5" name="Content Placeholder 4" descr="Screen Shot 2019-11-11 at 1.13.40 PM.png">
            <a:extLst>
              <a:ext uri="{FF2B5EF4-FFF2-40B4-BE49-F238E27FC236}">
                <a16:creationId xmlns:a16="http://schemas.microsoft.com/office/drawing/2014/main" id="{3AD6B68C-AE86-C54F-9777-8FFF40CDB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858" y="1910749"/>
            <a:ext cx="3787677" cy="3143770"/>
          </a:xfrm>
          <a:prstGeom prst="rect">
            <a:avLst/>
          </a:prstGeom>
        </p:spPr>
      </p:pic>
      <p:pic>
        <p:nvPicPr>
          <p:cNvPr id="6" name="Picture 5" descr="Screen Shot 2019-11-11 at 1.19.16 PM.png">
            <a:extLst>
              <a:ext uri="{FF2B5EF4-FFF2-40B4-BE49-F238E27FC236}">
                <a16:creationId xmlns:a16="http://schemas.microsoft.com/office/drawing/2014/main" id="{F9167F65-E7D1-824D-989A-5657CF7B7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476" y="1098201"/>
            <a:ext cx="3837578" cy="2110667"/>
          </a:xfrm>
          <a:prstGeom prst="rect">
            <a:avLst/>
          </a:prstGeom>
        </p:spPr>
      </p:pic>
      <p:pic>
        <p:nvPicPr>
          <p:cNvPr id="4" name="Picture 3" descr="Screen Shot 2019-11-11 at 1.17.04 PM.png">
            <a:extLst>
              <a:ext uri="{FF2B5EF4-FFF2-40B4-BE49-F238E27FC236}">
                <a16:creationId xmlns:a16="http://schemas.microsoft.com/office/drawing/2014/main" id="{AC915371-DE1E-C449-916F-DEEAA3CAB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476" y="3511760"/>
            <a:ext cx="3837578" cy="2561583"/>
          </a:xfrm>
          <a:prstGeom prst="rect">
            <a:avLst/>
          </a:prstGeom>
        </p:spPr>
      </p:pic>
      <p:cxnSp>
        <p:nvCxnSpPr>
          <p:cNvPr id="10" name="Straight Connector 9">
            <a:extLst>
              <a:ext uri="{FF2B5EF4-FFF2-40B4-BE49-F238E27FC236}">
                <a16:creationId xmlns:a16="http://schemas.microsoft.com/office/drawing/2014/main" id="{860402D8-8A17-A841-94C4-A599C58C92C5}"/>
              </a:ext>
            </a:extLst>
          </p:cNvPr>
          <p:cNvCxnSpPr>
            <a:cxnSpLocks/>
          </p:cNvCxnSpPr>
          <p:nvPr/>
        </p:nvCxnSpPr>
        <p:spPr>
          <a:xfrm>
            <a:off x="345786" y="2678901"/>
            <a:ext cx="33619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606EF9-6B03-0146-96F2-7C329D282E62}"/>
              </a:ext>
            </a:extLst>
          </p:cNvPr>
          <p:cNvSpPr/>
          <p:nvPr/>
        </p:nvSpPr>
        <p:spPr>
          <a:xfrm>
            <a:off x="342203" y="3080300"/>
            <a:ext cx="3361953" cy="1292662"/>
          </a:xfrm>
          <a:prstGeom prst="rect">
            <a:avLst/>
          </a:prstGeom>
        </p:spPr>
        <p:txBody>
          <a:bodyPr wrap="square">
            <a:spAutoFit/>
          </a:bodyPr>
          <a:lstStyle/>
          <a:p>
            <a:r>
              <a:rPr lang="en-US" sz="2600" spc="-100" dirty="0">
                <a:solidFill>
                  <a:schemeClr val="bg1"/>
                </a:solidFill>
              </a:rPr>
              <a:t>- Endless resources are available for patients and providers</a:t>
            </a:r>
            <a:endParaRPr lang="en-US" sz="2600" dirty="0">
              <a:solidFill>
                <a:schemeClr val="bg1"/>
              </a:solidFill>
            </a:endParaRPr>
          </a:p>
        </p:txBody>
      </p:sp>
    </p:spTree>
    <p:extLst>
      <p:ext uri="{BB962C8B-B14F-4D97-AF65-F5344CB8AC3E}">
        <p14:creationId xmlns:p14="http://schemas.microsoft.com/office/powerpoint/2010/main" val="13556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12F7-7CC1-0E40-997B-179B6C36CB95}"/>
              </a:ext>
            </a:extLst>
          </p:cNvPr>
          <p:cNvSpPr>
            <a:spLocks noGrp="1"/>
          </p:cNvSpPr>
          <p:nvPr>
            <p:ph type="title"/>
          </p:nvPr>
        </p:nvSpPr>
        <p:spPr/>
        <p:txBody>
          <a:bodyPr/>
          <a:lstStyle/>
          <a:p>
            <a:r>
              <a:rPr lang="en-US" dirty="0"/>
              <a:t>Additional Resources</a:t>
            </a:r>
          </a:p>
        </p:txBody>
      </p:sp>
      <p:sp>
        <p:nvSpPr>
          <p:cNvPr id="4" name="Content Placeholder 3">
            <a:extLst>
              <a:ext uri="{FF2B5EF4-FFF2-40B4-BE49-F238E27FC236}">
                <a16:creationId xmlns:a16="http://schemas.microsoft.com/office/drawing/2014/main" id="{805CFD12-20DB-4A4A-9155-552D23576608}"/>
              </a:ext>
            </a:extLst>
          </p:cNvPr>
          <p:cNvSpPr txBox="1">
            <a:spLocks noGrp="1"/>
          </p:cNvSpPr>
          <p:nvPr>
            <p:ph idx="1"/>
          </p:nvPr>
        </p:nvSpPr>
        <p:spPr>
          <a:xfrm>
            <a:off x="4483047" y="2244105"/>
            <a:ext cx="5585503" cy="2360646"/>
          </a:xfrm>
          <a:prstGeom prst="rect">
            <a:avLst/>
          </a:prstGeom>
          <a:noFill/>
        </p:spPr>
        <p:txBody>
          <a:bodyPr wrap="none" rtlCol="0">
            <a:spAutoFit/>
          </a:bodyPr>
          <a:lstStyle/>
          <a:p>
            <a:r>
              <a:rPr lang="en-US" sz="2400" dirty="0"/>
              <a:t>For additional information please refer to</a:t>
            </a:r>
          </a:p>
          <a:p>
            <a:pPr lvl="1"/>
            <a:endParaRPr lang="en-US" sz="2200" dirty="0"/>
          </a:p>
          <a:p>
            <a:pPr lvl="1"/>
            <a:r>
              <a:rPr lang="en-US" sz="2200" dirty="0"/>
              <a:t> </a:t>
            </a:r>
            <a:r>
              <a:rPr lang="en-US" sz="2200" dirty="0" err="1"/>
              <a:t>ClinicalTrials.gov</a:t>
            </a:r>
            <a:br>
              <a:rPr lang="en-US" sz="2200" dirty="0"/>
            </a:br>
            <a:endParaRPr lang="en-US" sz="2200" dirty="0"/>
          </a:p>
          <a:p>
            <a:pPr lvl="1"/>
            <a:r>
              <a:rPr lang="en-US" sz="2200" dirty="0" err="1"/>
              <a:t>Healthywomen.org</a:t>
            </a:r>
            <a:endParaRPr lang="en-US" sz="2200" dirty="0"/>
          </a:p>
          <a:p>
            <a:endParaRPr lang="en-US" sz="2400" dirty="0"/>
          </a:p>
        </p:txBody>
      </p:sp>
    </p:spTree>
    <p:extLst>
      <p:ext uri="{BB962C8B-B14F-4D97-AF65-F5344CB8AC3E}">
        <p14:creationId xmlns:p14="http://schemas.microsoft.com/office/powerpoint/2010/main" val="132488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300C-1589-9D40-94A4-491D5CB211DD}"/>
              </a:ext>
            </a:extLst>
          </p:cNvPr>
          <p:cNvSpPr>
            <a:spLocks noGrp="1"/>
          </p:cNvSpPr>
          <p:nvPr>
            <p:ph type="title"/>
          </p:nvPr>
        </p:nvSpPr>
        <p:spPr>
          <a:xfrm>
            <a:off x="252918" y="1123837"/>
            <a:ext cx="3092165" cy="4601183"/>
          </a:xfrm>
        </p:spPr>
        <p:txBody>
          <a:bodyPr>
            <a:normAutofit/>
          </a:bodyPr>
          <a:lstStyle/>
          <a:p>
            <a:r>
              <a:rPr lang="en-US" sz="2800" dirty="0"/>
              <a:t>Acknowledgements</a:t>
            </a:r>
          </a:p>
        </p:txBody>
      </p:sp>
      <p:sp>
        <p:nvSpPr>
          <p:cNvPr id="3" name="Content Placeholder 2">
            <a:extLst>
              <a:ext uri="{FF2B5EF4-FFF2-40B4-BE49-F238E27FC236}">
                <a16:creationId xmlns:a16="http://schemas.microsoft.com/office/drawing/2014/main" id="{0D393FBF-C8F8-B140-90BF-049C53171F25}"/>
              </a:ext>
            </a:extLst>
          </p:cNvPr>
          <p:cNvSpPr>
            <a:spLocks noGrp="1"/>
          </p:cNvSpPr>
          <p:nvPr>
            <p:ph idx="1"/>
          </p:nvPr>
        </p:nvSpPr>
        <p:spPr>
          <a:xfrm>
            <a:off x="3869267" y="864108"/>
            <a:ext cx="7685423" cy="5120640"/>
          </a:xfrm>
        </p:spPr>
        <p:txBody>
          <a:bodyPr>
            <a:normAutofit/>
          </a:bodyPr>
          <a:lstStyle/>
          <a:p>
            <a:r>
              <a:rPr lang="en-US" sz="2400" dirty="0"/>
              <a:t>Katherine Clark, MD, MBA</a:t>
            </a:r>
          </a:p>
          <a:p>
            <a:r>
              <a:rPr lang="en-US" sz="2400" dirty="0"/>
              <a:t>Alexandra Lansky, MD, FACC, FAHA, FSCAI, FESC </a:t>
            </a:r>
          </a:p>
          <a:p>
            <a:r>
              <a:rPr lang="en-US" sz="2400" dirty="0" err="1"/>
              <a:t>AdvaMed</a:t>
            </a:r>
            <a:r>
              <a:rPr lang="en-US" sz="2400" dirty="0"/>
              <a:t>, and the Take her Health to Heart Collaboration</a:t>
            </a:r>
          </a:p>
        </p:txBody>
      </p:sp>
    </p:spTree>
    <p:extLst>
      <p:ext uri="{BB962C8B-B14F-4D97-AF65-F5344CB8AC3E}">
        <p14:creationId xmlns:p14="http://schemas.microsoft.com/office/powerpoint/2010/main" val="56987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4CDF-4A79-DD4B-A503-AEB67CB147A3}"/>
              </a:ext>
            </a:extLst>
          </p:cNvPr>
          <p:cNvSpPr>
            <a:spLocks noGrp="1"/>
          </p:cNvSpPr>
          <p:nvPr>
            <p:ph type="title"/>
          </p:nvPr>
        </p:nvSpPr>
        <p:spPr>
          <a:xfrm>
            <a:off x="158790" y="900954"/>
            <a:ext cx="2947482" cy="4097926"/>
          </a:xfrm>
        </p:spPr>
        <p:txBody>
          <a:bodyPr/>
          <a:lstStyle/>
          <a:p>
            <a:r>
              <a:rPr lang="en-US" dirty="0"/>
              <a:t>Purpose </a:t>
            </a:r>
            <a:br>
              <a:rPr lang="en-US" dirty="0"/>
            </a:br>
            <a:r>
              <a:rPr lang="en-US" dirty="0"/>
              <a:t>and Goals</a:t>
            </a:r>
          </a:p>
        </p:txBody>
      </p:sp>
      <p:sp>
        <p:nvSpPr>
          <p:cNvPr id="3" name="Content Placeholder 2">
            <a:extLst>
              <a:ext uri="{FF2B5EF4-FFF2-40B4-BE49-F238E27FC236}">
                <a16:creationId xmlns:a16="http://schemas.microsoft.com/office/drawing/2014/main" id="{FBFB75FD-10DE-9E48-BE3D-3C1C5F1A07A1}"/>
              </a:ext>
            </a:extLst>
          </p:cNvPr>
          <p:cNvSpPr>
            <a:spLocks noGrp="1"/>
          </p:cNvSpPr>
          <p:nvPr>
            <p:ph idx="1"/>
          </p:nvPr>
        </p:nvSpPr>
        <p:spPr/>
        <p:txBody>
          <a:bodyPr>
            <a:normAutofit/>
          </a:bodyPr>
          <a:lstStyle/>
          <a:p>
            <a:r>
              <a:rPr lang="en-US" sz="2400" dirty="0"/>
              <a:t>Educate principal investigators and site staff about the importance of including women in trials</a:t>
            </a:r>
          </a:p>
          <a:p>
            <a:endParaRPr lang="en-US" sz="2400" dirty="0"/>
          </a:p>
          <a:p>
            <a:r>
              <a:rPr lang="en-US" sz="2400" dirty="0"/>
              <a:t>Understand the main participation barriers for women</a:t>
            </a:r>
          </a:p>
          <a:p>
            <a:endParaRPr lang="en-US" sz="2400" dirty="0"/>
          </a:p>
          <a:p>
            <a:r>
              <a:rPr lang="en-US" sz="2400" dirty="0"/>
              <a:t>Provide practical strategies to promote recruitment and retention of women</a:t>
            </a:r>
          </a:p>
          <a:p>
            <a:endParaRPr lang="en-US" sz="2400" dirty="0"/>
          </a:p>
        </p:txBody>
      </p:sp>
    </p:spTree>
    <p:extLst>
      <p:ext uri="{BB962C8B-B14F-4D97-AF65-F5344CB8AC3E}">
        <p14:creationId xmlns:p14="http://schemas.microsoft.com/office/powerpoint/2010/main" val="38154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723E-64F9-854C-B188-FEB34D690C98}"/>
              </a:ext>
            </a:extLst>
          </p:cNvPr>
          <p:cNvSpPr>
            <a:spLocks noGrp="1"/>
          </p:cNvSpPr>
          <p:nvPr>
            <p:ph type="title"/>
          </p:nvPr>
        </p:nvSpPr>
        <p:spPr>
          <a:xfrm>
            <a:off x="95622" y="666725"/>
            <a:ext cx="3304309" cy="4601183"/>
          </a:xfrm>
        </p:spPr>
        <p:txBody>
          <a:bodyPr/>
          <a:lstStyle/>
          <a:p>
            <a:r>
              <a:rPr lang="en-US" sz="3200" dirty="0">
                <a:solidFill>
                  <a:schemeClr val="bg1"/>
                </a:solidFill>
              </a:rPr>
              <a:t>Presentation Overview</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  </a:t>
            </a:r>
            <a:r>
              <a:rPr lang="en-US" sz="2400" dirty="0">
                <a:solidFill>
                  <a:schemeClr val="bg1"/>
                </a:solidFill>
              </a:rPr>
              <a:t>Understand the current    </a:t>
            </a:r>
            <a:br>
              <a:rPr lang="en-US" sz="2400" dirty="0">
                <a:solidFill>
                  <a:schemeClr val="bg1"/>
                </a:solidFill>
              </a:rPr>
            </a:br>
            <a:r>
              <a:rPr lang="en-US" sz="2400" dirty="0">
                <a:solidFill>
                  <a:schemeClr val="bg1"/>
                </a:solidFill>
              </a:rPr>
              <a:t>    environment</a:t>
            </a:r>
            <a:br>
              <a:rPr lang="en-US" sz="2400" dirty="0">
                <a:solidFill>
                  <a:schemeClr val="bg1"/>
                </a:solidFill>
              </a:rPr>
            </a:br>
            <a:br>
              <a:rPr lang="en-US" sz="2400" dirty="0">
                <a:solidFill>
                  <a:schemeClr val="bg1"/>
                </a:solidFill>
              </a:rPr>
            </a:br>
            <a:r>
              <a:rPr lang="en-US" sz="2400" dirty="0">
                <a:solidFill>
                  <a:schemeClr val="bg1"/>
                </a:solidFill>
              </a:rPr>
              <a:t>    Learn how to overcome    </a:t>
            </a:r>
            <a:br>
              <a:rPr lang="en-US" sz="2400" dirty="0">
                <a:solidFill>
                  <a:schemeClr val="bg1"/>
                </a:solidFill>
              </a:rPr>
            </a:br>
            <a:r>
              <a:rPr lang="en-US" sz="2400" dirty="0">
                <a:solidFill>
                  <a:schemeClr val="bg1"/>
                </a:solidFill>
              </a:rPr>
              <a:t>    the obstacles</a:t>
            </a:r>
            <a:endParaRPr lang="en-US" dirty="0">
              <a:solidFill>
                <a:schemeClr val="bg1"/>
              </a:solidFill>
            </a:endParaRPr>
          </a:p>
        </p:txBody>
      </p:sp>
      <p:sp>
        <p:nvSpPr>
          <p:cNvPr id="3" name="Content Placeholder 2">
            <a:extLst>
              <a:ext uri="{FF2B5EF4-FFF2-40B4-BE49-F238E27FC236}">
                <a16:creationId xmlns:a16="http://schemas.microsoft.com/office/drawing/2014/main" id="{BF21D2DD-32F5-A246-88CF-C7BB08535091}"/>
              </a:ext>
            </a:extLst>
          </p:cNvPr>
          <p:cNvSpPr>
            <a:spLocks noGrp="1"/>
          </p:cNvSpPr>
          <p:nvPr>
            <p:ph idx="1"/>
          </p:nvPr>
        </p:nvSpPr>
        <p:spPr>
          <a:xfrm>
            <a:off x="4415368" y="876808"/>
            <a:ext cx="7315200" cy="5120640"/>
          </a:xfrm>
        </p:spPr>
        <p:txBody>
          <a:bodyPr>
            <a:normAutofit/>
          </a:bodyPr>
          <a:lstStyle/>
          <a:p>
            <a:pPr marL="0" indent="0">
              <a:buNone/>
            </a:pPr>
            <a:r>
              <a:rPr lang="en-US" sz="2400" dirty="0">
                <a:latin typeface="Arial" panose="020B0604020202020204" pitchFamily="34" charset="0"/>
                <a:cs typeface="Arial" panose="020B0604020202020204" pitchFamily="34" charset="0"/>
              </a:rPr>
              <a:t>1.  </a:t>
            </a:r>
            <a:r>
              <a:rPr lang="en-US" sz="2600" dirty="0">
                <a:latin typeface="+mj-lt"/>
                <a:cs typeface="Arial" panose="020B0604020202020204" pitchFamily="34" charset="0"/>
              </a:rPr>
              <a:t>Current Trends and Disparities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2.  </a:t>
            </a:r>
            <a:r>
              <a:rPr lang="en-US" sz="2600" dirty="0">
                <a:latin typeface="+mj-lt"/>
                <a:cs typeface="Arial" panose="020B0604020202020204" pitchFamily="34" charset="0"/>
              </a:rPr>
              <a:t>Barriers for Women to Enroll in Clinical Trials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3.  </a:t>
            </a:r>
            <a:r>
              <a:rPr lang="en-US" sz="2500" dirty="0">
                <a:cs typeface="Arial" panose="020B0604020202020204" pitchFamily="34" charset="0"/>
              </a:rPr>
              <a:t>Tips and Tricks for the Research Team </a:t>
            </a:r>
          </a:p>
          <a:p>
            <a:pPr marL="0" indent="0">
              <a:buNone/>
            </a:pPr>
            <a:endParaRPr lang="en-US" sz="2400" dirty="0"/>
          </a:p>
        </p:txBody>
      </p:sp>
      <p:cxnSp>
        <p:nvCxnSpPr>
          <p:cNvPr id="5" name="Straight Connector 4">
            <a:extLst>
              <a:ext uri="{FF2B5EF4-FFF2-40B4-BE49-F238E27FC236}">
                <a16:creationId xmlns:a16="http://schemas.microsoft.com/office/drawing/2014/main" id="{73B54202-349F-494E-83AB-91687329DD04}"/>
              </a:ext>
            </a:extLst>
          </p:cNvPr>
          <p:cNvCxnSpPr/>
          <p:nvPr/>
        </p:nvCxnSpPr>
        <p:spPr>
          <a:xfrm>
            <a:off x="277792" y="2372811"/>
            <a:ext cx="29399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4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0ECBC5-AEA6-BE4C-B1AD-F10445E2B670}"/>
              </a:ext>
            </a:extLst>
          </p:cNvPr>
          <p:cNvSpPr>
            <a:spLocks noGrp="1"/>
          </p:cNvSpPr>
          <p:nvPr>
            <p:ph type="title"/>
          </p:nvPr>
        </p:nvSpPr>
        <p:spPr>
          <a:xfrm>
            <a:off x="911290" y="3908246"/>
            <a:ext cx="10210862" cy="1326227"/>
          </a:xfrm>
        </p:spPr>
        <p:txBody>
          <a:bodyPr vert="horz" lIns="91440" tIns="45720" rIns="91440" bIns="45720" rtlCol="0" anchor="b">
            <a:normAutofit/>
          </a:bodyPr>
          <a:lstStyle/>
          <a:p>
            <a:r>
              <a:rPr lang="en-US" sz="4000" dirty="0">
                <a:solidFill>
                  <a:srgbClr val="FFFFFF"/>
                </a:solidFill>
                <a:latin typeface="Arial" panose="020B0604020202020204" pitchFamily="34" charset="0"/>
                <a:cs typeface="Arial" panose="020B0604020202020204" pitchFamily="34" charset="0"/>
              </a:rPr>
              <a:t>1. </a:t>
            </a:r>
            <a:r>
              <a:rPr lang="en-US" sz="4800" dirty="0">
                <a:solidFill>
                  <a:srgbClr val="FFFFFF"/>
                </a:solidFill>
              </a:rPr>
              <a:t>Current Trends and Disparities </a:t>
            </a:r>
          </a:p>
        </p:txBody>
      </p:sp>
      <p:pic>
        <p:nvPicPr>
          <p:cNvPr id="5" name="Picture 4">
            <a:extLst>
              <a:ext uri="{FF2B5EF4-FFF2-40B4-BE49-F238E27FC236}">
                <a16:creationId xmlns:a16="http://schemas.microsoft.com/office/drawing/2014/main" id="{ED293C92-9229-8843-A0B4-7418E8E0C164}"/>
              </a:ext>
            </a:extLst>
          </p:cNvPr>
          <p:cNvPicPr>
            <a:picLocks noChangeAspect="1"/>
          </p:cNvPicPr>
          <p:nvPr/>
        </p:nvPicPr>
        <p:blipFill>
          <a:blip r:embed="rId2"/>
          <a:stretch>
            <a:fillRect/>
          </a:stretch>
        </p:blipFill>
        <p:spPr>
          <a:xfrm>
            <a:off x="3061052" y="568141"/>
            <a:ext cx="6069896" cy="2405886"/>
          </a:xfrm>
          <a:prstGeom prst="rect">
            <a:avLst/>
          </a:prstGeom>
          <a:solidFill>
            <a:schemeClr val="bg2"/>
          </a:solidFill>
        </p:spPr>
      </p:pic>
    </p:spTree>
    <p:extLst>
      <p:ext uri="{BB962C8B-B14F-4D97-AF65-F5344CB8AC3E}">
        <p14:creationId xmlns:p14="http://schemas.microsoft.com/office/powerpoint/2010/main" val="331968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D3373F0-DB42-EA42-983B-88019CC55362}"/>
              </a:ext>
            </a:extLst>
          </p:cNvPr>
          <p:cNvPicPr>
            <a:picLocks noChangeAspect="1"/>
          </p:cNvPicPr>
          <p:nvPr/>
        </p:nvPicPr>
        <p:blipFill>
          <a:blip r:embed="rId2"/>
          <a:stretch>
            <a:fillRect/>
          </a:stretch>
        </p:blipFill>
        <p:spPr>
          <a:xfrm>
            <a:off x="794804" y="2250070"/>
            <a:ext cx="10602391" cy="3388738"/>
          </a:xfrm>
          <a:prstGeom prst="rect">
            <a:avLst/>
          </a:prstGeom>
        </p:spPr>
      </p:pic>
      <p:sp>
        <p:nvSpPr>
          <p:cNvPr id="3" name="TextBox 2">
            <a:extLst>
              <a:ext uri="{FF2B5EF4-FFF2-40B4-BE49-F238E27FC236}">
                <a16:creationId xmlns:a16="http://schemas.microsoft.com/office/drawing/2014/main" id="{1A2BA082-A616-0F45-AA78-967EBFADD2D7}"/>
              </a:ext>
            </a:extLst>
          </p:cNvPr>
          <p:cNvSpPr txBox="1"/>
          <p:nvPr/>
        </p:nvSpPr>
        <p:spPr>
          <a:xfrm>
            <a:off x="942018" y="1005333"/>
            <a:ext cx="4097416" cy="769441"/>
          </a:xfrm>
          <a:prstGeom prst="rect">
            <a:avLst/>
          </a:prstGeom>
          <a:noFill/>
        </p:spPr>
        <p:txBody>
          <a:bodyPr wrap="square" rtlCol="0">
            <a:spAutoFit/>
          </a:bodyPr>
          <a:lstStyle/>
          <a:p>
            <a:pPr algn="ctr"/>
            <a:r>
              <a:rPr lang="en-US" sz="2200" b="1" dirty="0">
                <a:solidFill>
                  <a:schemeClr val="accent1">
                    <a:lumMod val="75000"/>
                  </a:schemeClr>
                </a:solidFill>
              </a:rPr>
              <a:t>A significant burden of cardiac disease in women</a:t>
            </a:r>
          </a:p>
        </p:txBody>
      </p:sp>
      <p:sp>
        <p:nvSpPr>
          <p:cNvPr id="8" name="TextBox 7">
            <a:extLst>
              <a:ext uri="{FF2B5EF4-FFF2-40B4-BE49-F238E27FC236}">
                <a16:creationId xmlns:a16="http://schemas.microsoft.com/office/drawing/2014/main" id="{AF1C9865-5766-6B41-A91C-2683D7B88743}"/>
              </a:ext>
            </a:extLst>
          </p:cNvPr>
          <p:cNvSpPr txBox="1"/>
          <p:nvPr/>
        </p:nvSpPr>
        <p:spPr>
          <a:xfrm>
            <a:off x="7037874" y="1005332"/>
            <a:ext cx="4407595" cy="769441"/>
          </a:xfrm>
          <a:prstGeom prst="rect">
            <a:avLst/>
          </a:prstGeom>
          <a:noFill/>
        </p:spPr>
        <p:txBody>
          <a:bodyPr wrap="square" rtlCol="0">
            <a:spAutoFit/>
          </a:bodyPr>
          <a:lstStyle/>
          <a:p>
            <a:pPr algn="ctr"/>
            <a:r>
              <a:rPr lang="en-US" sz="2200" b="1" dirty="0">
                <a:solidFill>
                  <a:schemeClr val="accent1">
                    <a:lumMod val="75000"/>
                  </a:schemeClr>
                </a:solidFill>
              </a:rPr>
              <a:t>Higher cause of death in </a:t>
            </a:r>
            <a:br>
              <a:rPr lang="en-US" sz="2200" b="1" dirty="0">
                <a:solidFill>
                  <a:schemeClr val="accent1">
                    <a:lumMod val="75000"/>
                  </a:schemeClr>
                </a:solidFill>
              </a:rPr>
            </a:br>
            <a:r>
              <a:rPr lang="en-US" sz="2200" b="1" dirty="0">
                <a:solidFill>
                  <a:schemeClr val="accent1">
                    <a:lumMod val="75000"/>
                  </a:schemeClr>
                </a:solidFill>
              </a:rPr>
              <a:t>women than men</a:t>
            </a:r>
          </a:p>
        </p:txBody>
      </p:sp>
      <p:sp>
        <p:nvSpPr>
          <p:cNvPr id="4" name="Right Arrow 3">
            <a:extLst>
              <a:ext uri="{FF2B5EF4-FFF2-40B4-BE49-F238E27FC236}">
                <a16:creationId xmlns:a16="http://schemas.microsoft.com/office/drawing/2014/main" id="{06026F1B-BEE0-F445-91B0-E2E31057935B}"/>
              </a:ext>
            </a:extLst>
          </p:cNvPr>
          <p:cNvSpPr/>
          <p:nvPr/>
        </p:nvSpPr>
        <p:spPr>
          <a:xfrm>
            <a:off x="5347446" y="1188574"/>
            <a:ext cx="1649507" cy="201479"/>
          </a:xfrm>
          <a:prstGeom prst="rightArrow">
            <a:avLst/>
          </a:prstGeom>
          <a:solidFill>
            <a:srgbClr val="925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127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3A4FC8-E033-4FC8-9B5D-9D2A5070E31C}"/>
              </a:ext>
            </a:extLst>
          </p:cNvPr>
          <p:cNvPicPr>
            <a:picLocks noChangeAspect="1"/>
          </p:cNvPicPr>
          <p:nvPr/>
        </p:nvPicPr>
        <p:blipFill rotWithShape="1">
          <a:blip r:embed="rId3">
            <a:extLst>
              <a:ext uri="{28A0092B-C50C-407E-A947-70E740481C1C}">
                <a14:useLocalDpi xmlns:a14="http://schemas.microsoft.com/office/drawing/2010/main" val="0"/>
              </a:ext>
            </a:extLst>
          </a:blip>
          <a:srcRect t="22124" b="2876"/>
          <a:stretch/>
        </p:blipFill>
        <p:spPr>
          <a:xfrm>
            <a:off x="28" y="19"/>
            <a:ext cx="12191973" cy="6857987"/>
          </a:xfrm>
          <a:prstGeom prst="rect">
            <a:avLst/>
          </a:prstGeom>
        </p:spPr>
      </p:pic>
      <p:sp>
        <p:nvSpPr>
          <p:cNvPr id="14" name="Rectangle 13">
            <a:extLst>
              <a:ext uri="{FF2B5EF4-FFF2-40B4-BE49-F238E27FC236}">
                <a16:creationId xmlns:a16="http://schemas.microsoft.com/office/drawing/2014/main" id="{C5F53A9C-85DA-40F4-8FA9-4DB602B50807}"/>
              </a:ext>
            </a:extLst>
          </p:cNvPr>
          <p:cNvSpPr/>
          <p:nvPr/>
        </p:nvSpPr>
        <p:spPr>
          <a:xfrm>
            <a:off x="0" y="0"/>
            <a:ext cx="12192000" cy="109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accent2">
                    <a:lumMod val="75000"/>
                  </a:schemeClr>
                </a:solidFill>
              </a:rPr>
              <a:t>      Women in Cardio Campaign Playbook</a:t>
            </a:r>
          </a:p>
        </p:txBody>
      </p:sp>
      <p:sp>
        <p:nvSpPr>
          <p:cNvPr id="15" name="TextBox 14">
            <a:extLst>
              <a:ext uri="{FF2B5EF4-FFF2-40B4-BE49-F238E27FC236}">
                <a16:creationId xmlns:a16="http://schemas.microsoft.com/office/drawing/2014/main" id="{1069DE0C-36A8-4F86-835E-04A5B8E81FDB}"/>
              </a:ext>
            </a:extLst>
          </p:cNvPr>
          <p:cNvSpPr txBox="1"/>
          <p:nvPr/>
        </p:nvSpPr>
        <p:spPr>
          <a:xfrm>
            <a:off x="5486400" y="2613419"/>
            <a:ext cx="1219200" cy="461665"/>
          </a:xfrm>
          <a:prstGeom prst="rect">
            <a:avLst/>
          </a:prstGeom>
          <a:noFill/>
        </p:spPr>
        <p:txBody>
          <a:bodyPr wrap="square" rtlCol="0">
            <a:spAutoFit/>
          </a:bodyPr>
          <a:lstStyle/>
          <a:p>
            <a:endParaRPr lang="en-US" sz="2400" dirty="0"/>
          </a:p>
        </p:txBody>
      </p:sp>
      <p:sp>
        <p:nvSpPr>
          <p:cNvPr id="5" name="Rectangle 4">
            <a:extLst>
              <a:ext uri="{FF2B5EF4-FFF2-40B4-BE49-F238E27FC236}">
                <a16:creationId xmlns:a16="http://schemas.microsoft.com/office/drawing/2014/main" id="{E9FDA607-3B8C-804E-A216-2C997D4ED535}"/>
              </a:ext>
            </a:extLst>
          </p:cNvPr>
          <p:cNvSpPr/>
          <p:nvPr/>
        </p:nvSpPr>
        <p:spPr>
          <a:xfrm>
            <a:off x="4207" y="-5929"/>
            <a:ext cx="12192000" cy="127000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FEC29F-2403-7E47-9344-28F2861ECBEF}"/>
              </a:ext>
            </a:extLst>
          </p:cNvPr>
          <p:cNvSpPr txBox="1">
            <a:spLocks/>
          </p:cNvSpPr>
          <p:nvPr/>
        </p:nvSpPr>
        <p:spPr>
          <a:xfrm>
            <a:off x="68946" y="338105"/>
            <a:ext cx="12127234" cy="727071"/>
          </a:xfrm>
          <a:prstGeom prst="rect">
            <a:avLst/>
          </a:prstGeom>
          <a:solidFill>
            <a:schemeClr val="accent2">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chemeClr val="bg1"/>
                </a:solidFill>
              </a:rPr>
              <a:t>Many physicians are underinformed of women’s CV disease burden</a:t>
            </a:r>
          </a:p>
        </p:txBody>
      </p:sp>
    </p:spTree>
    <p:extLst>
      <p:ext uri="{BB962C8B-B14F-4D97-AF65-F5344CB8AC3E}">
        <p14:creationId xmlns:p14="http://schemas.microsoft.com/office/powerpoint/2010/main" val="410538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0C8E3C-AFC6-D44A-860D-D0AFE9408150}"/>
              </a:ext>
            </a:extLst>
          </p:cNvPr>
          <p:cNvSpPr>
            <a:spLocks noGrp="1"/>
          </p:cNvSpPr>
          <p:nvPr>
            <p:ph type="title"/>
          </p:nvPr>
        </p:nvSpPr>
        <p:spPr>
          <a:xfrm>
            <a:off x="289248" y="1123837"/>
            <a:ext cx="4998963" cy="1255469"/>
          </a:xfrm>
        </p:spPr>
        <p:txBody>
          <a:bodyPr>
            <a:normAutofit/>
          </a:bodyPr>
          <a:lstStyle/>
          <a:p>
            <a:r>
              <a:rPr lang="en-US" sz="3200" dirty="0"/>
              <a:t>Women are  vastly under-represented in clinical trials</a:t>
            </a:r>
          </a:p>
        </p:txBody>
      </p:sp>
      <p:graphicFrame>
        <p:nvGraphicFramePr>
          <p:cNvPr id="4" name="Content Placeholder 3">
            <a:extLst>
              <a:ext uri="{FF2B5EF4-FFF2-40B4-BE49-F238E27FC236}">
                <a16:creationId xmlns:a16="http://schemas.microsoft.com/office/drawing/2014/main" id="{87426E07-2E27-0049-99F8-5646793BAD10}"/>
              </a:ext>
            </a:extLst>
          </p:cNvPr>
          <p:cNvGraphicFramePr>
            <a:graphicFrameLocks noGrp="1"/>
          </p:cNvGraphicFramePr>
          <p:nvPr>
            <p:ph idx="1"/>
            <p:extLst>
              <p:ext uri="{D42A27DB-BD31-4B8C-83A1-F6EECF244321}">
                <p14:modId xmlns:p14="http://schemas.microsoft.com/office/powerpoint/2010/main" val="2704520980"/>
              </p:ext>
            </p:extLst>
          </p:nvPr>
        </p:nvGraphicFramePr>
        <p:xfrm>
          <a:off x="-508001" y="2749295"/>
          <a:ext cx="6604001" cy="2475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a:extLst>
              <a:ext uri="{FF2B5EF4-FFF2-40B4-BE49-F238E27FC236}">
                <a16:creationId xmlns:a16="http://schemas.microsoft.com/office/drawing/2014/main" id="{F9CFF282-7FC4-AF4A-A9DF-CA46B3CCB9E0}"/>
              </a:ext>
            </a:extLst>
          </p:cNvPr>
          <p:cNvSpPr txBox="1"/>
          <p:nvPr/>
        </p:nvSpPr>
        <p:spPr>
          <a:xfrm>
            <a:off x="117987" y="6548725"/>
            <a:ext cx="2757948"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tx2"/>
                </a:solidFill>
                <a:effectLst/>
                <a:uLnTx/>
                <a:uFillTx/>
              </a:rPr>
              <a:t>Melloni</a:t>
            </a:r>
            <a:r>
              <a:rPr kumimoji="0" lang="en-US" sz="700" b="0" i="0" u="none" strike="noStrike" kern="0" cap="none" spc="0" normalizeH="0" baseline="0" noProof="0" dirty="0">
                <a:ln>
                  <a:noFill/>
                </a:ln>
                <a:solidFill>
                  <a:schemeClr val="tx2"/>
                </a:solidFill>
                <a:effectLst/>
                <a:uLnTx/>
                <a:uFillTx/>
              </a:rPr>
              <a:t> C, et al. Circ Cardiovasc Qual Outcomes.  2010; 3:135-142. </a:t>
            </a:r>
          </a:p>
        </p:txBody>
      </p:sp>
      <p:graphicFrame>
        <p:nvGraphicFramePr>
          <p:cNvPr id="7" name="Chart 6">
            <a:extLst>
              <a:ext uri="{FF2B5EF4-FFF2-40B4-BE49-F238E27FC236}">
                <a16:creationId xmlns:a16="http://schemas.microsoft.com/office/drawing/2014/main" id="{989310C1-4E01-8147-A45B-3E3B4F0BB173}"/>
              </a:ext>
            </a:extLst>
          </p:cNvPr>
          <p:cNvGraphicFramePr>
            <a:graphicFrameLocks/>
          </p:cNvGraphicFramePr>
          <p:nvPr>
            <p:extLst>
              <p:ext uri="{D42A27DB-BD31-4B8C-83A1-F6EECF244321}">
                <p14:modId xmlns:p14="http://schemas.microsoft.com/office/powerpoint/2010/main" val="3270655053"/>
              </p:ext>
            </p:extLst>
          </p:nvPr>
        </p:nvGraphicFramePr>
        <p:xfrm>
          <a:off x="5897503" y="938843"/>
          <a:ext cx="5608254" cy="53309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7041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9B9112-2659-E04C-954B-4C30CCA19C2E}"/>
              </a:ext>
            </a:extLst>
          </p:cNvPr>
          <p:cNvSpPr>
            <a:spLocks noGrp="1"/>
          </p:cNvSpPr>
          <p:nvPr>
            <p:ph type="title"/>
          </p:nvPr>
        </p:nvSpPr>
        <p:spPr>
          <a:xfrm>
            <a:off x="-157215" y="955277"/>
            <a:ext cx="3913329" cy="3491712"/>
          </a:xfrm>
        </p:spPr>
        <p:txBody>
          <a:bodyPr>
            <a:normAutofit/>
          </a:bodyPr>
          <a:lstStyle/>
          <a:p>
            <a:pPr algn="ctr"/>
            <a:r>
              <a:rPr lang="en-US" sz="2800" dirty="0"/>
              <a:t>     Why does this matter? </a:t>
            </a:r>
            <a:br>
              <a:rPr lang="en-US" sz="2800" dirty="0"/>
            </a:br>
            <a:br>
              <a:rPr lang="en-US" sz="2800" dirty="0"/>
            </a:br>
            <a:br>
              <a:rPr lang="en-US" sz="2800" dirty="0"/>
            </a:br>
            <a:br>
              <a:rPr lang="en-US" sz="2800" dirty="0"/>
            </a:br>
            <a:r>
              <a:rPr lang="en-US" sz="2800" dirty="0"/>
              <a:t>  Cardiovascular Disease </a:t>
            </a:r>
            <a:br>
              <a:rPr lang="en-US" sz="2800" dirty="0"/>
            </a:br>
            <a:r>
              <a:rPr lang="en-US" sz="2800" dirty="0"/>
              <a:t>in Women ≠ Men</a:t>
            </a:r>
          </a:p>
        </p:txBody>
      </p:sp>
      <p:graphicFrame>
        <p:nvGraphicFramePr>
          <p:cNvPr id="4" name="Content Placeholder 3">
            <a:extLst>
              <a:ext uri="{FF2B5EF4-FFF2-40B4-BE49-F238E27FC236}">
                <a16:creationId xmlns:a16="http://schemas.microsoft.com/office/drawing/2014/main" id="{80DB6FCD-47BA-8143-8A09-5C1F3A471A6D}"/>
              </a:ext>
            </a:extLst>
          </p:cNvPr>
          <p:cNvGraphicFramePr>
            <a:graphicFrameLocks noGrp="1"/>
          </p:cNvGraphicFramePr>
          <p:nvPr>
            <p:ph idx="1"/>
            <p:extLst>
              <p:ext uri="{D42A27DB-BD31-4B8C-83A1-F6EECF244321}">
                <p14:modId xmlns:p14="http://schemas.microsoft.com/office/powerpoint/2010/main" val="4206017209"/>
              </p:ext>
            </p:extLst>
          </p:nvPr>
        </p:nvGraphicFramePr>
        <p:xfrm>
          <a:off x="5395391" y="835649"/>
          <a:ext cx="4903641" cy="5186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1B3EACFA-F5ED-A345-8EB9-B953D75C7D4B}"/>
              </a:ext>
            </a:extLst>
          </p:cNvPr>
          <p:cNvSpPr txBox="1"/>
          <p:nvPr/>
        </p:nvSpPr>
        <p:spPr>
          <a:xfrm>
            <a:off x="59661" y="6161529"/>
            <a:ext cx="3103670" cy="6309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ysClr val="windowText" lastClr="000000"/>
                </a:solidFill>
                <a:effectLst/>
                <a:uLnTx/>
                <a:uFillTx/>
              </a:rPr>
              <a:t>Herz</a:t>
            </a:r>
            <a:r>
              <a:rPr kumimoji="0" lang="en-US" sz="700" b="0" i="0" u="none" strike="noStrike" kern="0" cap="none" spc="0" normalizeH="0" baseline="0" noProof="0" dirty="0">
                <a:ln>
                  <a:noFill/>
                </a:ln>
                <a:solidFill>
                  <a:sysClr val="windowText" lastClr="000000"/>
                </a:solidFill>
                <a:effectLst/>
                <a:uLnTx/>
                <a:uFillTx/>
              </a:rPr>
              <a:t> N, et al. Journal of Women’s Health.  2015; 24: 261-71.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rPr>
              <a:t>Shin J, et al.  Heart Failure in Women. Clinical Cardiology. 2012; 35: 172-77.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ysClr val="windowText" lastClr="000000"/>
                </a:solidFill>
                <a:effectLst/>
                <a:uLnTx/>
                <a:uFillTx/>
              </a:rPr>
              <a:t>Hsich</a:t>
            </a:r>
            <a:r>
              <a:rPr kumimoji="0" lang="en-US" sz="700" b="0" i="0" u="none" strike="noStrike" kern="0" cap="none" spc="0" normalizeH="0" baseline="0" noProof="0" dirty="0">
                <a:ln>
                  <a:noFill/>
                </a:ln>
                <a:solidFill>
                  <a:sysClr val="windowText" lastClr="000000"/>
                </a:solidFill>
                <a:effectLst/>
                <a:uLnTx/>
                <a:uFillTx/>
              </a:rPr>
              <a:t> E and Pina I, Hear Failure in Women.  JACC. 2009; 54: 491-8.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ysClr val="windowText" lastClr="000000"/>
                </a:solidFill>
                <a:effectLst/>
                <a:uLnTx/>
                <a:uFillTx/>
              </a:rPr>
              <a:t>Narashimha</a:t>
            </a:r>
            <a:r>
              <a:rPr kumimoji="0" lang="en-US" sz="700" b="0" i="0" u="none" strike="noStrike" kern="0" cap="none" spc="0" normalizeH="0" baseline="0" noProof="0" dirty="0">
                <a:ln>
                  <a:noFill/>
                </a:ln>
                <a:solidFill>
                  <a:sysClr val="windowText" lastClr="000000"/>
                </a:solidFill>
                <a:effectLst/>
                <a:uLnTx/>
                <a:uFillTx/>
              </a:rPr>
              <a:t> D and Curtis A. Arrhythmia and EP Review.  2015; 129-135.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rPr>
              <a:t>Kim E and Menon V. </a:t>
            </a:r>
            <a:r>
              <a:rPr lang="en-US" sz="700" kern="0" dirty="0">
                <a:solidFill>
                  <a:sysClr val="windowText" lastClr="000000"/>
                </a:solidFill>
              </a:rPr>
              <a:t> </a:t>
            </a:r>
            <a:r>
              <a:rPr kumimoji="0" lang="en-US" sz="700" b="0" i="0" u="none" strike="noStrike" kern="0" cap="none" spc="0" normalizeH="0" baseline="0" noProof="0" dirty="0" err="1">
                <a:ln>
                  <a:noFill/>
                </a:ln>
                <a:solidFill>
                  <a:sysClr val="windowText" lastClr="000000"/>
                </a:solidFill>
                <a:effectLst/>
                <a:uLnTx/>
                <a:uFillTx/>
              </a:rPr>
              <a:t>Arterioscler</a:t>
            </a:r>
            <a:r>
              <a:rPr kumimoji="0" lang="en-US" sz="700" b="0" i="0" u="none" strike="noStrike" kern="0" cap="none" spc="0" normalizeH="0" baseline="0" noProof="0" dirty="0">
                <a:ln>
                  <a:noFill/>
                </a:ln>
                <a:solidFill>
                  <a:sysClr val="windowText" lastClr="000000"/>
                </a:solidFill>
                <a:effectLst/>
                <a:uLnTx/>
                <a:uFillTx/>
              </a:rPr>
              <a:t> </a:t>
            </a:r>
            <a:r>
              <a:rPr kumimoji="0" lang="en-US" sz="700" b="0" i="0" u="none" strike="noStrike" kern="0" cap="none" spc="0" normalizeH="0" baseline="0" noProof="0" dirty="0" err="1">
                <a:ln>
                  <a:noFill/>
                </a:ln>
                <a:solidFill>
                  <a:sysClr val="windowText" lastClr="000000"/>
                </a:solidFill>
                <a:effectLst/>
                <a:uLnTx/>
                <a:uFillTx/>
              </a:rPr>
              <a:t>Thromb</a:t>
            </a:r>
            <a:r>
              <a:rPr kumimoji="0" lang="en-US" sz="700" b="0" i="0" u="none" strike="noStrike" kern="0" cap="none" spc="0" normalizeH="0" baseline="0" noProof="0" dirty="0">
                <a:ln>
                  <a:noFill/>
                </a:ln>
                <a:solidFill>
                  <a:sysClr val="windowText" lastClr="000000"/>
                </a:solidFill>
                <a:effectLst/>
                <a:uLnTx/>
                <a:uFillTx/>
              </a:rPr>
              <a:t> </a:t>
            </a:r>
            <a:r>
              <a:rPr kumimoji="0" lang="en-US" sz="700" b="0" i="0" u="none" strike="noStrike" kern="0" cap="none" spc="0" normalizeH="0" baseline="0" noProof="0" dirty="0" err="1">
                <a:ln>
                  <a:noFill/>
                </a:ln>
                <a:solidFill>
                  <a:sysClr val="windowText" lastClr="000000"/>
                </a:solidFill>
                <a:effectLst/>
                <a:uLnTx/>
                <a:uFillTx/>
              </a:rPr>
              <a:t>Vasc</a:t>
            </a:r>
            <a:r>
              <a:rPr kumimoji="0" lang="en-US" sz="700" b="0" i="0" u="none" strike="noStrike" kern="0" cap="none" spc="0" normalizeH="0" baseline="0" noProof="0" dirty="0">
                <a:ln>
                  <a:noFill/>
                </a:ln>
                <a:solidFill>
                  <a:sysClr val="windowText" lastClr="000000"/>
                </a:solidFill>
                <a:effectLst/>
                <a:uLnTx/>
                <a:uFillTx/>
              </a:rPr>
              <a:t> Bio. 2009; 29: 279-283.</a:t>
            </a:r>
          </a:p>
        </p:txBody>
      </p:sp>
    </p:spTree>
    <p:extLst>
      <p:ext uri="{BB962C8B-B14F-4D97-AF65-F5344CB8AC3E}">
        <p14:creationId xmlns:p14="http://schemas.microsoft.com/office/powerpoint/2010/main" val="299537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CCB68C9-753D-494F-90BC-DF517586B2E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6EE87A2-2653-6F4F-B3D6-7007CFD1BF6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97B245F-8767-8F4E-92CF-FD9DB831E1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3D02E97-EAD0-A847-9B4C-3786098559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EB0A661-2BDE-224C-A468-CAF9FC628BD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EFB75EF-43BE-7B45-B1B3-D6BEC78581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Frame">
  <a:themeElements>
    <a:clrScheme name="Custom 1">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1752</Words>
  <Application>Microsoft Office PowerPoint</Application>
  <PresentationFormat>Widescreen</PresentationFormat>
  <Paragraphs>241</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Corbel</vt:lpstr>
      <vt:lpstr>Wingdings</vt:lpstr>
      <vt:lpstr>Wingdings 2</vt:lpstr>
      <vt:lpstr>Frame</vt:lpstr>
      <vt:lpstr>PowerPoint Presentation</vt:lpstr>
      <vt:lpstr>PowerPoint Presentation</vt:lpstr>
      <vt:lpstr>Purpose  and Goals</vt:lpstr>
      <vt:lpstr>Presentation Overview     Understand the current         environment      Learn how to overcome         the obstacles</vt:lpstr>
      <vt:lpstr>1. Current Trends and Disparities </vt:lpstr>
      <vt:lpstr>PowerPoint Presentation</vt:lpstr>
      <vt:lpstr>PowerPoint Presentation</vt:lpstr>
      <vt:lpstr>Women are  vastly under-represented in clinical trials</vt:lpstr>
      <vt:lpstr>     Why does this matter?       Cardiovascular Disease  in Women ≠ Men</vt:lpstr>
      <vt:lpstr>PowerPoint Presentation</vt:lpstr>
      <vt:lpstr>PowerPoint Presentation</vt:lpstr>
      <vt:lpstr>2. Barriers for Women to Enroll in Clinical Trials</vt:lpstr>
      <vt:lpstr>PowerPoint Presentation</vt:lpstr>
      <vt:lpstr>PowerPoint Presentation</vt:lpstr>
      <vt:lpstr>Provider barriers hinder enrollment of women</vt:lpstr>
      <vt:lpstr>3. Tips and tricks for the research team</vt:lpstr>
      <vt:lpstr>PowerPoint Presentation</vt:lpstr>
      <vt:lpstr>Strategies for Promoting Patient and Provider Awareness</vt:lpstr>
      <vt:lpstr>Issues &amp; Strategies to Enroll Women</vt:lpstr>
      <vt:lpstr>Issues &amp; Strategies to Enroll Women</vt:lpstr>
      <vt:lpstr>PowerPoint Presentation</vt:lpstr>
      <vt:lpstr>Strategies to Enroll Women</vt:lpstr>
      <vt:lpstr>PowerPoint Presentation</vt:lpstr>
      <vt:lpstr>PowerPoint Presentation</vt:lpstr>
      <vt:lpstr>Requires participation from multiple stakeholders:  research output is valuable for everyone </vt:lpstr>
      <vt:lpstr>Advocacy groups are here to help</vt:lpstr>
      <vt:lpstr>Additional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Clark</dc:creator>
  <cp:lastModifiedBy>Robertson, Stacey</cp:lastModifiedBy>
  <cp:revision>28</cp:revision>
  <dcterms:created xsi:type="dcterms:W3CDTF">2020-06-11T15:35:58Z</dcterms:created>
  <dcterms:modified xsi:type="dcterms:W3CDTF">2021-06-22T16:50:37Z</dcterms:modified>
</cp:coreProperties>
</file>